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7" r:id="rId29"/>
    <p:sldId id="289" r:id="rId30"/>
    <p:sldId id="290" r:id="rId31"/>
    <p:sldId id="293" r:id="rId32"/>
    <p:sldId id="294" r:id="rId33"/>
    <p:sldId id="295" r:id="rId34"/>
    <p:sldId id="296" r:id="rId35"/>
    <p:sldId id="297" r:id="rId36"/>
    <p:sldId id="298" r:id="rId37"/>
    <p:sldId id="299" r:id="rId38"/>
    <p:sldId id="300" r:id="rId39"/>
    <p:sldId id="301"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Georgia" panose="02040502050405020303" pitchFamily="18" charset="0"/>
      <p:regular r:id="rId46"/>
      <p:bold r:id="rId47"/>
      <p:italic r:id="rId48"/>
      <p:boldItalic r:id="rId49"/>
    </p:embeddedFont>
    <p:embeddedFont>
      <p:font typeface="Roboto" panose="020B0604020202020204" charset="0"/>
      <p:regular r:id="rId50"/>
      <p:bold r:id="rId51"/>
      <p:italic r:id="rId52"/>
      <p:boldItalic r:id="rId53"/>
    </p:embeddedFont>
    <p:embeddedFont>
      <p:font typeface="Roboto Medium" panose="020B0604020202020204" charset="0"/>
      <p:regular r:id="rId54"/>
      <p:bold r:id="rId55"/>
      <p:italic r:id="rId56"/>
      <p:boldItalic r:id="rId57"/>
    </p:embeddedFont>
    <p:embeddedFont>
      <p:font typeface="Roboto Thin"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255AF9-62B1-4C08-AD5C-5A9BD1352B8D}">
  <a:tblStyle styleId="{21255AF9-62B1-4C08-AD5C-5A9BD1352B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d22b952998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d22b952998_1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https://employees.wpcarey.asu.edu/resources/marketing-and-communications/templates</a:t>
            </a:r>
            <a:endParaRPr>
              <a:solidFill>
                <a:schemeClr val="dk1"/>
              </a:solidFill>
            </a:endParaRPr>
          </a:p>
          <a:p>
            <a:pPr marL="0" marR="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280316d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d280316d7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280316d7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d280316d72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280316d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d280316d72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280316d7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d280316d72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280316d72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d280316d72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280316d72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280316d72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280316d72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d280316d72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280316d72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d280316d72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280316d72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d280316d72_0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280316d72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d280316d72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22b952998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d22b952998_1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for a temporary title of our presentation, it could be “Decision Support System for Adidas Endorsement “ or something similar. And the data is mainly from Reddit, including text data(comments) and user interaction data. We also explore the Instagram for image data. And the techniques we used are social network analysis, similarity analysis(based on recommender system), and text analytics(word2vec). We can the output from our DSS is matching up Adidas internal human analysis, it would be a good help. And we also did a case study assuming if they want to expand market in Korea. For the additions, I wrote many scripts from collecting data to modeling, they can develop a more mature DSS based on the codes.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280316d72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d280316d72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280316d72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d280316d72_0_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280316d72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d280316d72_0_5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280316d72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d280316d72_0_5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280316d72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d280316d72_0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280316d72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d280316d72_0_5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280316d72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d280316d72_0_5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280316d72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d280316d72_0_5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d280316d72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d280316d72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d280316d72_0_1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d280316d72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22b952998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gd22b952998_1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280316d72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280316d72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ce36ae86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ce36ae86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d280316d72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d280316d72_0_7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280316d72_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d280316d72_0_8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d280316d72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d280316d72_0_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ce36ae867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ce36ae867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d280316d72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d280316d72_0_9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d280316d72_0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d280316d72_0_10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280316d72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d280316d72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280316d72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d280316d72_0_10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22b952998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d22b952998_1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22b952998_1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d22b952998_1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77777"/>
              </a:lnSpc>
              <a:spcBef>
                <a:spcPts val="0"/>
              </a:spcBef>
              <a:spcAft>
                <a:spcPts val="1600"/>
              </a:spcAft>
              <a:buClr>
                <a:schemeClr val="dk1"/>
              </a:buClr>
              <a:buSzPts val="1100"/>
              <a:buFont typeface="Arial"/>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22b952998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d22b952998_1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22b952998_1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d22b952998_1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22b952998_1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d22b952998_1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22b952998_1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d22b952998_1_5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Intro Option 2">
  <p:cSld name="Cover Intro Option 2">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311700" y="12832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7200"/>
              <a:buFont typeface="Arial"/>
              <a:buNone/>
              <a:defRPr sz="7200" b="1"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b="1">
                <a:solidFill>
                  <a:schemeClr val="dk1"/>
                </a:solidFill>
              </a:defRPr>
            </a:lvl2pPr>
            <a:lvl3pPr lvl="2" rtl="0">
              <a:spcBef>
                <a:spcPts val="0"/>
              </a:spcBef>
              <a:spcAft>
                <a:spcPts val="0"/>
              </a:spcAft>
              <a:buClr>
                <a:schemeClr val="dk1"/>
              </a:buClr>
              <a:buSzPts val="2800"/>
              <a:buFont typeface="Arial"/>
              <a:buNone/>
              <a:defRPr sz="2800" b="1">
                <a:solidFill>
                  <a:schemeClr val="dk1"/>
                </a:solidFill>
              </a:defRPr>
            </a:lvl3pPr>
            <a:lvl4pPr lvl="3" rtl="0">
              <a:spcBef>
                <a:spcPts val="0"/>
              </a:spcBef>
              <a:spcAft>
                <a:spcPts val="0"/>
              </a:spcAft>
              <a:buClr>
                <a:schemeClr val="dk1"/>
              </a:buClr>
              <a:buSzPts val="2800"/>
              <a:buFont typeface="Arial"/>
              <a:buNone/>
              <a:defRPr sz="2800" b="1">
                <a:solidFill>
                  <a:schemeClr val="dk1"/>
                </a:solidFill>
              </a:defRPr>
            </a:lvl4pPr>
            <a:lvl5pPr lvl="4" rtl="0">
              <a:spcBef>
                <a:spcPts val="0"/>
              </a:spcBef>
              <a:spcAft>
                <a:spcPts val="0"/>
              </a:spcAft>
              <a:buClr>
                <a:schemeClr val="dk1"/>
              </a:buClr>
              <a:buSzPts val="2800"/>
              <a:buFont typeface="Arial"/>
              <a:buNone/>
              <a:defRPr sz="2800" b="1">
                <a:solidFill>
                  <a:schemeClr val="dk1"/>
                </a:solidFill>
              </a:defRPr>
            </a:lvl5pPr>
            <a:lvl6pPr lvl="5" rtl="0">
              <a:spcBef>
                <a:spcPts val="0"/>
              </a:spcBef>
              <a:spcAft>
                <a:spcPts val="0"/>
              </a:spcAft>
              <a:buClr>
                <a:schemeClr val="dk1"/>
              </a:buClr>
              <a:buSzPts val="2800"/>
              <a:buFont typeface="Arial"/>
              <a:buNone/>
              <a:defRPr sz="2800" b="1">
                <a:solidFill>
                  <a:schemeClr val="dk1"/>
                </a:solidFill>
              </a:defRPr>
            </a:lvl6pPr>
            <a:lvl7pPr lvl="6" rtl="0">
              <a:spcBef>
                <a:spcPts val="0"/>
              </a:spcBef>
              <a:spcAft>
                <a:spcPts val="0"/>
              </a:spcAft>
              <a:buClr>
                <a:schemeClr val="dk1"/>
              </a:buClr>
              <a:buSzPts val="2800"/>
              <a:buFont typeface="Arial"/>
              <a:buNone/>
              <a:defRPr sz="2800" b="1">
                <a:solidFill>
                  <a:schemeClr val="dk1"/>
                </a:solidFill>
              </a:defRPr>
            </a:lvl7pPr>
            <a:lvl8pPr lvl="7" rtl="0">
              <a:spcBef>
                <a:spcPts val="0"/>
              </a:spcBef>
              <a:spcAft>
                <a:spcPts val="0"/>
              </a:spcAft>
              <a:buClr>
                <a:schemeClr val="dk1"/>
              </a:buClr>
              <a:buSzPts val="2800"/>
              <a:buFont typeface="Arial"/>
              <a:buNone/>
              <a:defRPr sz="2800" b="1">
                <a:solidFill>
                  <a:schemeClr val="dk1"/>
                </a:solidFill>
              </a:defRPr>
            </a:lvl8pPr>
            <a:lvl9pPr lvl="8" rtl="0">
              <a:spcBef>
                <a:spcPts val="0"/>
              </a:spcBef>
              <a:spcAft>
                <a:spcPts val="0"/>
              </a:spcAft>
              <a:buClr>
                <a:schemeClr val="dk1"/>
              </a:buClr>
              <a:buSzPts val="2800"/>
              <a:buFont typeface="Arial"/>
              <a:buNone/>
              <a:defRPr sz="2800" b="1">
                <a:solidFill>
                  <a:schemeClr val="dk1"/>
                </a:solidFill>
              </a:defRPr>
            </a:lvl9pPr>
          </a:lstStyle>
          <a:p>
            <a:endParaRPr/>
          </a:p>
        </p:txBody>
      </p:sp>
      <p:sp>
        <p:nvSpPr>
          <p:cNvPr id="10" name="Google Shape;10;p2"/>
          <p:cNvSpPr txBox="1">
            <a:spLocks noGrp="1"/>
          </p:cNvSpPr>
          <p:nvPr>
            <p:ph type="subTitle" idx="1"/>
          </p:nvPr>
        </p:nvSpPr>
        <p:spPr>
          <a:xfrm>
            <a:off x="360625" y="1005325"/>
            <a:ext cx="7508700" cy="357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11" name="Google Shape;11;p2"/>
          <p:cNvPicPr preferRelativeResize="0"/>
          <p:nvPr/>
        </p:nvPicPr>
        <p:blipFill rotWithShape="1">
          <a:blip r:embed="rId2">
            <a:alphaModFix/>
          </a:blip>
          <a:srcRect/>
          <a:stretch/>
        </p:blipFill>
        <p:spPr>
          <a:xfrm>
            <a:off x="167375" y="3799423"/>
            <a:ext cx="3464700" cy="961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line with text" type="titleOnly">
  <p:cSld name="TITLE_ONLY">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b="1">
                <a:solidFill>
                  <a:schemeClr val="dk1"/>
                </a:solidFill>
              </a:defRPr>
            </a:lvl2pPr>
            <a:lvl3pPr lvl="2" rtl="0">
              <a:spcBef>
                <a:spcPts val="0"/>
              </a:spcBef>
              <a:spcAft>
                <a:spcPts val="0"/>
              </a:spcAft>
              <a:buClr>
                <a:schemeClr val="dk1"/>
              </a:buClr>
              <a:buSzPts val="2800"/>
              <a:buFont typeface="Arial"/>
              <a:buNone/>
              <a:defRPr sz="2800" b="1">
                <a:solidFill>
                  <a:schemeClr val="dk1"/>
                </a:solidFill>
              </a:defRPr>
            </a:lvl3pPr>
            <a:lvl4pPr lvl="3" rtl="0">
              <a:spcBef>
                <a:spcPts val="0"/>
              </a:spcBef>
              <a:spcAft>
                <a:spcPts val="0"/>
              </a:spcAft>
              <a:buClr>
                <a:schemeClr val="dk1"/>
              </a:buClr>
              <a:buSzPts val="2800"/>
              <a:buFont typeface="Arial"/>
              <a:buNone/>
              <a:defRPr sz="2800" b="1">
                <a:solidFill>
                  <a:schemeClr val="dk1"/>
                </a:solidFill>
              </a:defRPr>
            </a:lvl4pPr>
            <a:lvl5pPr lvl="4" rtl="0">
              <a:spcBef>
                <a:spcPts val="0"/>
              </a:spcBef>
              <a:spcAft>
                <a:spcPts val="0"/>
              </a:spcAft>
              <a:buClr>
                <a:schemeClr val="dk1"/>
              </a:buClr>
              <a:buSzPts val="2800"/>
              <a:buFont typeface="Arial"/>
              <a:buNone/>
              <a:defRPr sz="2800" b="1">
                <a:solidFill>
                  <a:schemeClr val="dk1"/>
                </a:solidFill>
              </a:defRPr>
            </a:lvl5pPr>
            <a:lvl6pPr lvl="5" rtl="0">
              <a:spcBef>
                <a:spcPts val="0"/>
              </a:spcBef>
              <a:spcAft>
                <a:spcPts val="0"/>
              </a:spcAft>
              <a:buClr>
                <a:schemeClr val="dk1"/>
              </a:buClr>
              <a:buSzPts val="2800"/>
              <a:buFont typeface="Arial"/>
              <a:buNone/>
              <a:defRPr sz="2800" b="1">
                <a:solidFill>
                  <a:schemeClr val="dk1"/>
                </a:solidFill>
              </a:defRPr>
            </a:lvl6pPr>
            <a:lvl7pPr lvl="6" rtl="0">
              <a:spcBef>
                <a:spcPts val="0"/>
              </a:spcBef>
              <a:spcAft>
                <a:spcPts val="0"/>
              </a:spcAft>
              <a:buClr>
                <a:schemeClr val="dk1"/>
              </a:buClr>
              <a:buSzPts val="2800"/>
              <a:buFont typeface="Arial"/>
              <a:buNone/>
              <a:defRPr sz="2800" b="1">
                <a:solidFill>
                  <a:schemeClr val="dk1"/>
                </a:solidFill>
              </a:defRPr>
            </a:lvl7pPr>
            <a:lvl8pPr lvl="7" rtl="0">
              <a:spcBef>
                <a:spcPts val="0"/>
              </a:spcBef>
              <a:spcAft>
                <a:spcPts val="0"/>
              </a:spcAft>
              <a:buClr>
                <a:schemeClr val="dk1"/>
              </a:buClr>
              <a:buSzPts val="2800"/>
              <a:buFont typeface="Arial"/>
              <a:buNone/>
              <a:defRPr sz="2800" b="1">
                <a:solidFill>
                  <a:schemeClr val="dk1"/>
                </a:solidFill>
              </a:defRPr>
            </a:lvl8pPr>
            <a:lvl9pPr lvl="8" rtl="0">
              <a:spcBef>
                <a:spcPts val="0"/>
              </a:spcBef>
              <a:spcAft>
                <a:spcPts val="0"/>
              </a:spcAft>
              <a:buClr>
                <a:schemeClr val="dk1"/>
              </a:buClr>
              <a:buSzPts val="2800"/>
              <a:buFont typeface="Arial"/>
              <a:buNone/>
              <a:defRPr sz="2800" b="1">
                <a:solidFill>
                  <a:schemeClr val="dk1"/>
                </a:solidFill>
              </a:defRPr>
            </a:lvl9pPr>
          </a:lstStyle>
          <a:p>
            <a:endParaRPr/>
          </a:p>
        </p:txBody>
      </p:sp>
      <p:sp>
        <p:nvSpPr>
          <p:cNvPr id="46" name="Google Shape;46;p12"/>
          <p:cNvSpPr txBox="1">
            <a:spLocks noGrp="1"/>
          </p:cNvSpPr>
          <p:nvPr>
            <p:ph type="body" idx="1"/>
          </p:nvPr>
        </p:nvSpPr>
        <p:spPr>
          <a:xfrm>
            <a:off x="100575" y="1204825"/>
            <a:ext cx="8031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line with 3 column">
  <p:cSld name="Headline with 3 column">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b="1">
                <a:solidFill>
                  <a:schemeClr val="dk1"/>
                </a:solidFill>
              </a:defRPr>
            </a:lvl2pPr>
            <a:lvl3pPr lvl="2" rtl="0">
              <a:spcBef>
                <a:spcPts val="0"/>
              </a:spcBef>
              <a:spcAft>
                <a:spcPts val="0"/>
              </a:spcAft>
              <a:buClr>
                <a:schemeClr val="dk1"/>
              </a:buClr>
              <a:buSzPts val="2800"/>
              <a:buFont typeface="Arial"/>
              <a:buNone/>
              <a:defRPr sz="2800" b="1">
                <a:solidFill>
                  <a:schemeClr val="dk1"/>
                </a:solidFill>
              </a:defRPr>
            </a:lvl3pPr>
            <a:lvl4pPr lvl="3" rtl="0">
              <a:spcBef>
                <a:spcPts val="0"/>
              </a:spcBef>
              <a:spcAft>
                <a:spcPts val="0"/>
              </a:spcAft>
              <a:buClr>
                <a:schemeClr val="dk1"/>
              </a:buClr>
              <a:buSzPts val="2800"/>
              <a:buFont typeface="Arial"/>
              <a:buNone/>
              <a:defRPr sz="2800" b="1">
                <a:solidFill>
                  <a:schemeClr val="dk1"/>
                </a:solidFill>
              </a:defRPr>
            </a:lvl4pPr>
            <a:lvl5pPr lvl="4" rtl="0">
              <a:spcBef>
                <a:spcPts val="0"/>
              </a:spcBef>
              <a:spcAft>
                <a:spcPts val="0"/>
              </a:spcAft>
              <a:buClr>
                <a:schemeClr val="dk1"/>
              </a:buClr>
              <a:buSzPts val="2800"/>
              <a:buFont typeface="Arial"/>
              <a:buNone/>
              <a:defRPr sz="2800" b="1">
                <a:solidFill>
                  <a:schemeClr val="dk1"/>
                </a:solidFill>
              </a:defRPr>
            </a:lvl5pPr>
            <a:lvl6pPr lvl="5" rtl="0">
              <a:spcBef>
                <a:spcPts val="0"/>
              </a:spcBef>
              <a:spcAft>
                <a:spcPts val="0"/>
              </a:spcAft>
              <a:buClr>
                <a:schemeClr val="dk1"/>
              </a:buClr>
              <a:buSzPts val="2800"/>
              <a:buFont typeface="Arial"/>
              <a:buNone/>
              <a:defRPr sz="2800" b="1">
                <a:solidFill>
                  <a:schemeClr val="dk1"/>
                </a:solidFill>
              </a:defRPr>
            </a:lvl6pPr>
            <a:lvl7pPr lvl="6" rtl="0">
              <a:spcBef>
                <a:spcPts val="0"/>
              </a:spcBef>
              <a:spcAft>
                <a:spcPts val="0"/>
              </a:spcAft>
              <a:buClr>
                <a:schemeClr val="dk1"/>
              </a:buClr>
              <a:buSzPts val="2800"/>
              <a:buFont typeface="Arial"/>
              <a:buNone/>
              <a:defRPr sz="2800" b="1">
                <a:solidFill>
                  <a:schemeClr val="dk1"/>
                </a:solidFill>
              </a:defRPr>
            </a:lvl7pPr>
            <a:lvl8pPr lvl="7" rtl="0">
              <a:spcBef>
                <a:spcPts val="0"/>
              </a:spcBef>
              <a:spcAft>
                <a:spcPts val="0"/>
              </a:spcAft>
              <a:buClr>
                <a:schemeClr val="dk1"/>
              </a:buClr>
              <a:buSzPts val="2800"/>
              <a:buFont typeface="Arial"/>
              <a:buNone/>
              <a:defRPr sz="2800" b="1">
                <a:solidFill>
                  <a:schemeClr val="dk1"/>
                </a:solidFill>
              </a:defRPr>
            </a:lvl8pPr>
            <a:lvl9pPr lvl="8" rtl="0">
              <a:spcBef>
                <a:spcPts val="0"/>
              </a:spcBef>
              <a:spcAft>
                <a:spcPts val="0"/>
              </a:spcAft>
              <a:buClr>
                <a:schemeClr val="dk1"/>
              </a:buClr>
              <a:buSzPts val="2800"/>
              <a:buFont typeface="Arial"/>
              <a:buNone/>
              <a:defRPr sz="2800" b="1">
                <a:solidFill>
                  <a:schemeClr val="dk1"/>
                </a:solidFill>
              </a:defRPr>
            </a:lvl9pPr>
          </a:lstStyle>
          <a:p>
            <a:endParaRPr/>
          </a:p>
        </p:txBody>
      </p:sp>
      <p:sp>
        <p:nvSpPr>
          <p:cNvPr id="49" name="Google Shape;49;p13"/>
          <p:cNvSpPr txBox="1">
            <a:spLocks noGrp="1"/>
          </p:cNvSpPr>
          <p:nvPr>
            <p:ph type="body" idx="1"/>
          </p:nvPr>
        </p:nvSpPr>
        <p:spPr>
          <a:xfrm>
            <a:off x="6215500" y="11630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
        <p:nvSpPr>
          <p:cNvPr id="50" name="Google Shape;50;p13"/>
          <p:cNvSpPr txBox="1">
            <a:spLocks noGrp="1"/>
          </p:cNvSpPr>
          <p:nvPr>
            <p:ph type="body" idx="2"/>
          </p:nvPr>
        </p:nvSpPr>
        <p:spPr>
          <a:xfrm>
            <a:off x="3274550" y="118466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
        <p:nvSpPr>
          <p:cNvPr id="51" name="Google Shape;51;p13"/>
          <p:cNvSpPr txBox="1">
            <a:spLocks noGrp="1"/>
          </p:cNvSpPr>
          <p:nvPr>
            <p:ph type="body" idx="3"/>
          </p:nvPr>
        </p:nvSpPr>
        <p:spPr>
          <a:xfrm>
            <a:off x="405375" y="12048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52"/>
        <p:cNvGrpSpPr/>
        <p:nvPr/>
      </p:nvGrpSpPr>
      <p:grpSpPr>
        <a:xfrm>
          <a:off x="0" y="0"/>
          <a:ext cx="0" cy="0"/>
          <a:chOff x="0" y="0"/>
          <a:chExt cx="0" cy="0"/>
        </a:xfrm>
      </p:grpSpPr>
      <p:sp>
        <p:nvSpPr>
          <p:cNvPr id="53" name="Google Shape;53;p14"/>
          <p:cNvSpPr txBox="1">
            <a:spLocks noGrp="1"/>
          </p:cNvSpPr>
          <p:nvPr>
            <p:ph type="subTitle" idx="1"/>
          </p:nvPr>
        </p:nvSpPr>
        <p:spPr>
          <a:xfrm>
            <a:off x="311700" y="1005325"/>
            <a:ext cx="7508700" cy="35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54" name="Google Shape;54;p14"/>
          <p:cNvSpPr txBox="1">
            <a:spLocks noGrp="1"/>
          </p:cNvSpPr>
          <p:nvPr>
            <p:ph type="title"/>
          </p:nvPr>
        </p:nvSpPr>
        <p:spPr>
          <a:xfrm>
            <a:off x="311700" y="11308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7200"/>
              <a:buFont typeface="Arial"/>
              <a:buNone/>
              <a:defRPr sz="7200" b="1"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b="1">
                <a:solidFill>
                  <a:schemeClr val="dk1"/>
                </a:solidFill>
              </a:defRPr>
            </a:lvl2pPr>
            <a:lvl3pPr lvl="2" rtl="0">
              <a:spcBef>
                <a:spcPts val="0"/>
              </a:spcBef>
              <a:spcAft>
                <a:spcPts val="0"/>
              </a:spcAft>
              <a:buClr>
                <a:schemeClr val="dk1"/>
              </a:buClr>
              <a:buSzPts val="2800"/>
              <a:buFont typeface="Arial"/>
              <a:buNone/>
              <a:defRPr sz="2800" b="1">
                <a:solidFill>
                  <a:schemeClr val="dk1"/>
                </a:solidFill>
              </a:defRPr>
            </a:lvl3pPr>
            <a:lvl4pPr lvl="3" rtl="0">
              <a:spcBef>
                <a:spcPts val="0"/>
              </a:spcBef>
              <a:spcAft>
                <a:spcPts val="0"/>
              </a:spcAft>
              <a:buClr>
                <a:schemeClr val="dk1"/>
              </a:buClr>
              <a:buSzPts val="2800"/>
              <a:buFont typeface="Arial"/>
              <a:buNone/>
              <a:defRPr sz="2800" b="1">
                <a:solidFill>
                  <a:schemeClr val="dk1"/>
                </a:solidFill>
              </a:defRPr>
            </a:lvl4pPr>
            <a:lvl5pPr lvl="4" rtl="0">
              <a:spcBef>
                <a:spcPts val="0"/>
              </a:spcBef>
              <a:spcAft>
                <a:spcPts val="0"/>
              </a:spcAft>
              <a:buClr>
                <a:schemeClr val="dk1"/>
              </a:buClr>
              <a:buSzPts val="2800"/>
              <a:buFont typeface="Arial"/>
              <a:buNone/>
              <a:defRPr sz="2800" b="1">
                <a:solidFill>
                  <a:schemeClr val="dk1"/>
                </a:solidFill>
              </a:defRPr>
            </a:lvl5pPr>
            <a:lvl6pPr lvl="5" rtl="0">
              <a:spcBef>
                <a:spcPts val="0"/>
              </a:spcBef>
              <a:spcAft>
                <a:spcPts val="0"/>
              </a:spcAft>
              <a:buClr>
                <a:schemeClr val="dk1"/>
              </a:buClr>
              <a:buSzPts val="2800"/>
              <a:buFont typeface="Arial"/>
              <a:buNone/>
              <a:defRPr sz="2800" b="1">
                <a:solidFill>
                  <a:schemeClr val="dk1"/>
                </a:solidFill>
              </a:defRPr>
            </a:lvl6pPr>
            <a:lvl7pPr lvl="6" rtl="0">
              <a:spcBef>
                <a:spcPts val="0"/>
              </a:spcBef>
              <a:spcAft>
                <a:spcPts val="0"/>
              </a:spcAft>
              <a:buClr>
                <a:schemeClr val="dk1"/>
              </a:buClr>
              <a:buSzPts val="2800"/>
              <a:buFont typeface="Arial"/>
              <a:buNone/>
              <a:defRPr sz="2800" b="1">
                <a:solidFill>
                  <a:schemeClr val="dk1"/>
                </a:solidFill>
              </a:defRPr>
            </a:lvl7pPr>
            <a:lvl8pPr lvl="7" rtl="0">
              <a:spcBef>
                <a:spcPts val="0"/>
              </a:spcBef>
              <a:spcAft>
                <a:spcPts val="0"/>
              </a:spcAft>
              <a:buClr>
                <a:schemeClr val="dk1"/>
              </a:buClr>
              <a:buSzPts val="2800"/>
              <a:buFont typeface="Arial"/>
              <a:buNone/>
              <a:defRPr sz="2800" b="1">
                <a:solidFill>
                  <a:schemeClr val="dk1"/>
                </a:solidFill>
              </a:defRPr>
            </a:lvl8pPr>
            <a:lvl9pPr lvl="8" rtl="0">
              <a:spcBef>
                <a:spcPts val="0"/>
              </a:spcBef>
              <a:spcAft>
                <a:spcPts val="0"/>
              </a:spcAft>
              <a:buClr>
                <a:schemeClr val="dk1"/>
              </a:buClr>
              <a:buSzPts val="2800"/>
              <a:buFont typeface="Arial"/>
              <a:buNone/>
              <a:defRPr sz="2800" b="1">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ll out plus image">
  <p:cSld name="Call out plus image">
    <p:spTree>
      <p:nvGrpSpPr>
        <p:cNvPr id="1" name="Shape 55"/>
        <p:cNvGrpSpPr/>
        <p:nvPr/>
      </p:nvGrpSpPr>
      <p:grpSpPr>
        <a:xfrm>
          <a:off x="0" y="0"/>
          <a:ext cx="0" cy="0"/>
          <a:chOff x="0" y="0"/>
          <a:chExt cx="0" cy="0"/>
        </a:xfrm>
      </p:grpSpPr>
      <p:sp>
        <p:nvSpPr>
          <p:cNvPr id="56" name="Google Shape;56;p15"/>
          <p:cNvSpPr txBox="1">
            <a:spLocks noGrp="1"/>
          </p:cNvSpPr>
          <p:nvPr>
            <p:ph type="title"/>
          </p:nvPr>
        </p:nvSpPr>
        <p:spPr>
          <a:xfrm>
            <a:off x="218900" y="228975"/>
            <a:ext cx="1860300" cy="2339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1800"/>
              <a:buFont typeface="Arial"/>
              <a:buNone/>
              <a:defRPr sz="1800" b="1">
                <a:solidFill>
                  <a:schemeClr val="dk1"/>
                </a:solidFill>
              </a:defRPr>
            </a:lvl2pPr>
            <a:lvl3pPr lvl="2" rtl="0">
              <a:spcBef>
                <a:spcPts val="0"/>
              </a:spcBef>
              <a:spcAft>
                <a:spcPts val="0"/>
              </a:spcAft>
              <a:buClr>
                <a:schemeClr val="dk1"/>
              </a:buClr>
              <a:buSzPts val="1800"/>
              <a:buFont typeface="Arial"/>
              <a:buNone/>
              <a:defRPr sz="1800" b="1">
                <a:solidFill>
                  <a:schemeClr val="dk1"/>
                </a:solidFill>
              </a:defRPr>
            </a:lvl3pPr>
            <a:lvl4pPr lvl="3" rtl="0">
              <a:spcBef>
                <a:spcPts val="0"/>
              </a:spcBef>
              <a:spcAft>
                <a:spcPts val="0"/>
              </a:spcAft>
              <a:buClr>
                <a:schemeClr val="dk1"/>
              </a:buClr>
              <a:buSzPts val="1800"/>
              <a:buFont typeface="Arial"/>
              <a:buNone/>
              <a:defRPr sz="1800" b="1">
                <a:solidFill>
                  <a:schemeClr val="dk1"/>
                </a:solidFill>
              </a:defRPr>
            </a:lvl4pPr>
            <a:lvl5pPr lvl="4" rtl="0">
              <a:spcBef>
                <a:spcPts val="0"/>
              </a:spcBef>
              <a:spcAft>
                <a:spcPts val="0"/>
              </a:spcAft>
              <a:buClr>
                <a:schemeClr val="dk1"/>
              </a:buClr>
              <a:buSzPts val="1800"/>
              <a:buFont typeface="Arial"/>
              <a:buNone/>
              <a:defRPr sz="1800" b="1">
                <a:solidFill>
                  <a:schemeClr val="dk1"/>
                </a:solidFill>
              </a:defRPr>
            </a:lvl5pPr>
            <a:lvl6pPr lvl="5" rtl="0">
              <a:spcBef>
                <a:spcPts val="0"/>
              </a:spcBef>
              <a:spcAft>
                <a:spcPts val="0"/>
              </a:spcAft>
              <a:buClr>
                <a:schemeClr val="dk1"/>
              </a:buClr>
              <a:buSzPts val="1800"/>
              <a:buFont typeface="Arial"/>
              <a:buNone/>
              <a:defRPr sz="1800" b="1">
                <a:solidFill>
                  <a:schemeClr val="dk1"/>
                </a:solidFill>
              </a:defRPr>
            </a:lvl6pPr>
            <a:lvl7pPr lvl="6" rtl="0">
              <a:spcBef>
                <a:spcPts val="0"/>
              </a:spcBef>
              <a:spcAft>
                <a:spcPts val="0"/>
              </a:spcAft>
              <a:buClr>
                <a:schemeClr val="dk1"/>
              </a:buClr>
              <a:buSzPts val="1800"/>
              <a:buFont typeface="Arial"/>
              <a:buNone/>
              <a:defRPr sz="1800" b="1">
                <a:solidFill>
                  <a:schemeClr val="dk1"/>
                </a:solidFill>
              </a:defRPr>
            </a:lvl7pPr>
            <a:lvl8pPr lvl="7" rtl="0">
              <a:spcBef>
                <a:spcPts val="0"/>
              </a:spcBef>
              <a:spcAft>
                <a:spcPts val="0"/>
              </a:spcAft>
              <a:buClr>
                <a:schemeClr val="dk1"/>
              </a:buClr>
              <a:buSzPts val="1800"/>
              <a:buFont typeface="Arial"/>
              <a:buNone/>
              <a:defRPr sz="1800" b="1">
                <a:solidFill>
                  <a:schemeClr val="dk1"/>
                </a:solidFill>
              </a:defRPr>
            </a:lvl8pPr>
            <a:lvl9pPr lvl="8" rtl="0">
              <a:spcBef>
                <a:spcPts val="0"/>
              </a:spcBef>
              <a:spcAft>
                <a:spcPts val="0"/>
              </a:spcAft>
              <a:buClr>
                <a:schemeClr val="dk1"/>
              </a:buClr>
              <a:buSzPts val="1800"/>
              <a:buFont typeface="Arial"/>
              <a:buNone/>
              <a:defRPr sz="1800" b="1">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old chapter break or bold statement gold 2">
  <p:cSld name="Gold chapter break or bold statement gold 2">
    <p:bg>
      <p:bgPr>
        <a:solidFill>
          <a:schemeClr val="accent1"/>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311700" y="12832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7200"/>
              <a:buFont typeface="Arial"/>
              <a:buNone/>
              <a:defRPr sz="7200" b="1"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b="1">
                <a:solidFill>
                  <a:schemeClr val="dk1"/>
                </a:solidFill>
              </a:defRPr>
            </a:lvl2pPr>
            <a:lvl3pPr lvl="2" rtl="0">
              <a:spcBef>
                <a:spcPts val="0"/>
              </a:spcBef>
              <a:spcAft>
                <a:spcPts val="0"/>
              </a:spcAft>
              <a:buClr>
                <a:schemeClr val="dk1"/>
              </a:buClr>
              <a:buSzPts val="2800"/>
              <a:buFont typeface="Arial"/>
              <a:buNone/>
              <a:defRPr sz="2800" b="1">
                <a:solidFill>
                  <a:schemeClr val="dk1"/>
                </a:solidFill>
              </a:defRPr>
            </a:lvl3pPr>
            <a:lvl4pPr lvl="3" rtl="0">
              <a:spcBef>
                <a:spcPts val="0"/>
              </a:spcBef>
              <a:spcAft>
                <a:spcPts val="0"/>
              </a:spcAft>
              <a:buClr>
                <a:schemeClr val="dk1"/>
              </a:buClr>
              <a:buSzPts val="2800"/>
              <a:buFont typeface="Arial"/>
              <a:buNone/>
              <a:defRPr sz="2800" b="1">
                <a:solidFill>
                  <a:schemeClr val="dk1"/>
                </a:solidFill>
              </a:defRPr>
            </a:lvl4pPr>
            <a:lvl5pPr lvl="4" rtl="0">
              <a:spcBef>
                <a:spcPts val="0"/>
              </a:spcBef>
              <a:spcAft>
                <a:spcPts val="0"/>
              </a:spcAft>
              <a:buClr>
                <a:schemeClr val="dk1"/>
              </a:buClr>
              <a:buSzPts val="2800"/>
              <a:buFont typeface="Arial"/>
              <a:buNone/>
              <a:defRPr sz="2800" b="1">
                <a:solidFill>
                  <a:schemeClr val="dk1"/>
                </a:solidFill>
              </a:defRPr>
            </a:lvl5pPr>
            <a:lvl6pPr lvl="5" rtl="0">
              <a:spcBef>
                <a:spcPts val="0"/>
              </a:spcBef>
              <a:spcAft>
                <a:spcPts val="0"/>
              </a:spcAft>
              <a:buClr>
                <a:schemeClr val="dk1"/>
              </a:buClr>
              <a:buSzPts val="2800"/>
              <a:buFont typeface="Arial"/>
              <a:buNone/>
              <a:defRPr sz="2800" b="1">
                <a:solidFill>
                  <a:schemeClr val="dk1"/>
                </a:solidFill>
              </a:defRPr>
            </a:lvl6pPr>
            <a:lvl7pPr lvl="6" rtl="0">
              <a:spcBef>
                <a:spcPts val="0"/>
              </a:spcBef>
              <a:spcAft>
                <a:spcPts val="0"/>
              </a:spcAft>
              <a:buClr>
                <a:schemeClr val="dk1"/>
              </a:buClr>
              <a:buSzPts val="2800"/>
              <a:buFont typeface="Arial"/>
              <a:buNone/>
              <a:defRPr sz="2800" b="1">
                <a:solidFill>
                  <a:schemeClr val="dk1"/>
                </a:solidFill>
              </a:defRPr>
            </a:lvl7pPr>
            <a:lvl8pPr lvl="7" rtl="0">
              <a:spcBef>
                <a:spcPts val="0"/>
              </a:spcBef>
              <a:spcAft>
                <a:spcPts val="0"/>
              </a:spcAft>
              <a:buClr>
                <a:schemeClr val="dk1"/>
              </a:buClr>
              <a:buSzPts val="2800"/>
              <a:buFont typeface="Arial"/>
              <a:buNone/>
              <a:defRPr sz="2800" b="1">
                <a:solidFill>
                  <a:schemeClr val="dk1"/>
                </a:solidFill>
              </a:defRPr>
            </a:lvl8pPr>
            <a:lvl9pPr lvl="8" rtl="0">
              <a:spcBef>
                <a:spcPts val="0"/>
              </a:spcBef>
              <a:spcAft>
                <a:spcPts val="0"/>
              </a:spcAft>
              <a:buClr>
                <a:schemeClr val="dk1"/>
              </a:buClr>
              <a:buSzPts val="2800"/>
              <a:buFont typeface="Arial"/>
              <a:buNone/>
              <a:defRPr sz="2800" b="1">
                <a:solidFill>
                  <a:schemeClr val="dk1"/>
                </a:solidFill>
              </a:defRPr>
            </a:lvl9pPr>
          </a:lstStyle>
          <a:p>
            <a:endParaRPr/>
          </a:p>
        </p:txBody>
      </p:sp>
      <p:sp>
        <p:nvSpPr>
          <p:cNvPr id="59" name="Google Shape;59;p16"/>
          <p:cNvSpPr txBox="1">
            <a:spLocks noGrp="1"/>
          </p:cNvSpPr>
          <p:nvPr>
            <p:ph type="subTitle" idx="1"/>
          </p:nvPr>
        </p:nvSpPr>
        <p:spPr>
          <a:xfrm>
            <a:off x="436825" y="1005325"/>
            <a:ext cx="7508700" cy="35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ld chapter break or bold statement gold 1">
  <p:cSld name="Gold chapter break or bold statement gold 1">
    <p:bg>
      <p:bgPr>
        <a:solidFill>
          <a:schemeClr val="accent2"/>
        </a:solid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311700" y="826025"/>
            <a:ext cx="62463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6200"/>
              <a:buFont typeface="Arial"/>
              <a:buNone/>
              <a:defRPr sz="6200" b="1" i="0" u="none" strike="noStrike" cap="none">
                <a:solidFill>
                  <a:schemeClr val="lt1"/>
                </a:solidFill>
                <a:latin typeface="Arial"/>
                <a:ea typeface="Arial"/>
                <a:cs typeface="Arial"/>
                <a:sym typeface="Arial"/>
              </a:defRPr>
            </a:lvl1pPr>
            <a:lvl2pPr lvl="1" rtl="0">
              <a:spcBef>
                <a:spcPts val="0"/>
              </a:spcBef>
              <a:spcAft>
                <a:spcPts val="0"/>
              </a:spcAft>
              <a:buClr>
                <a:schemeClr val="dk1"/>
              </a:buClr>
              <a:buSzPts val="6200"/>
              <a:buFont typeface="Arial"/>
              <a:buNone/>
              <a:defRPr sz="6200" b="1">
                <a:solidFill>
                  <a:schemeClr val="dk1"/>
                </a:solidFill>
              </a:defRPr>
            </a:lvl2pPr>
            <a:lvl3pPr lvl="2" rtl="0">
              <a:spcBef>
                <a:spcPts val="0"/>
              </a:spcBef>
              <a:spcAft>
                <a:spcPts val="0"/>
              </a:spcAft>
              <a:buClr>
                <a:schemeClr val="dk1"/>
              </a:buClr>
              <a:buSzPts val="6200"/>
              <a:buFont typeface="Arial"/>
              <a:buNone/>
              <a:defRPr sz="6200" b="1">
                <a:solidFill>
                  <a:schemeClr val="dk1"/>
                </a:solidFill>
              </a:defRPr>
            </a:lvl3pPr>
            <a:lvl4pPr lvl="3" rtl="0">
              <a:spcBef>
                <a:spcPts val="0"/>
              </a:spcBef>
              <a:spcAft>
                <a:spcPts val="0"/>
              </a:spcAft>
              <a:buClr>
                <a:schemeClr val="dk1"/>
              </a:buClr>
              <a:buSzPts val="6200"/>
              <a:buFont typeface="Arial"/>
              <a:buNone/>
              <a:defRPr sz="6200" b="1">
                <a:solidFill>
                  <a:schemeClr val="dk1"/>
                </a:solidFill>
              </a:defRPr>
            </a:lvl4pPr>
            <a:lvl5pPr lvl="4" rtl="0">
              <a:spcBef>
                <a:spcPts val="0"/>
              </a:spcBef>
              <a:spcAft>
                <a:spcPts val="0"/>
              </a:spcAft>
              <a:buClr>
                <a:schemeClr val="dk1"/>
              </a:buClr>
              <a:buSzPts val="6200"/>
              <a:buFont typeface="Arial"/>
              <a:buNone/>
              <a:defRPr sz="6200" b="1">
                <a:solidFill>
                  <a:schemeClr val="dk1"/>
                </a:solidFill>
              </a:defRPr>
            </a:lvl5pPr>
            <a:lvl6pPr lvl="5" rtl="0">
              <a:spcBef>
                <a:spcPts val="0"/>
              </a:spcBef>
              <a:spcAft>
                <a:spcPts val="0"/>
              </a:spcAft>
              <a:buClr>
                <a:schemeClr val="dk1"/>
              </a:buClr>
              <a:buSzPts val="6200"/>
              <a:buFont typeface="Arial"/>
              <a:buNone/>
              <a:defRPr sz="6200" b="1">
                <a:solidFill>
                  <a:schemeClr val="dk1"/>
                </a:solidFill>
              </a:defRPr>
            </a:lvl6pPr>
            <a:lvl7pPr lvl="6" rtl="0">
              <a:spcBef>
                <a:spcPts val="0"/>
              </a:spcBef>
              <a:spcAft>
                <a:spcPts val="0"/>
              </a:spcAft>
              <a:buClr>
                <a:schemeClr val="dk1"/>
              </a:buClr>
              <a:buSzPts val="6200"/>
              <a:buFont typeface="Arial"/>
              <a:buNone/>
              <a:defRPr sz="6200" b="1">
                <a:solidFill>
                  <a:schemeClr val="dk1"/>
                </a:solidFill>
              </a:defRPr>
            </a:lvl7pPr>
            <a:lvl8pPr lvl="7" rtl="0">
              <a:spcBef>
                <a:spcPts val="0"/>
              </a:spcBef>
              <a:spcAft>
                <a:spcPts val="0"/>
              </a:spcAft>
              <a:buClr>
                <a:schemeClr val="dk1"/>
              </a:buClr>
              <a:buSzPts val="6200"/>
              <a:buFont typeface="Arial"/>
              <a:buNone/>
              <a:defRPr sz="6200" b="1">
                <a:solidFill>
                  <a:schemeClr val="dk1"/>
                </a:solidFill>
              </a:defRPr>
            </a:lvl8pPr>
            <a:lvl9pPr lvl="8" rtl="0">
              <a:spcBef>
                <a:spcPts val="0"/>
              </a:spcBef>
              <a:spcAft>
                <a:spcPts val="0"/>
              </a:spcAft>
              <a:buClr>
                <a:schemeClr val="dk1"/>
              </a:buClr>
              <a:buSzPts val="6200"/>
              <a:buFont typeface="Arial"/>
              <a:buNone/>
              <a:defRPr sz="6200" b="1">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AutoNum type="arabicPeriod"/>
              <a:defRPr/>
            </a:lvl1pPr>
            <a:lvl2pPr marL="914400" lvl="1" indent="-317500" rtl="0">
              <a:spcBef>
                <a:spcPts val="1600"/>
              </a:spcBef>
              <a:spcAft>
                <a:spcPts val="0"/>
              </a:spcAft>
              <a:buSzPts val="1400"/>
              <a:buAutoNum type="alphaLcPeriod"/>
              <a:defRPr/>
            </a:lvl2pPr>
            <a:lvl3pPr marL="1371600" lvl="2" indent="-317500" rtl="0">
              <a:spcBef>
                <a:spcPts val="1600"/>
              </a:spcBef>
              <a:spcAft>
                <a:spcPts val="0"/>
              </a:spcAft>
              <a:buSzPts val="1400"/>
              <a:buAutoNum type="romanLcPeriod"/>
              <a:defRPr/>
            </a:lvl3pPr>
            <a:lvl4pPr marL="1828800" lvl="3" indent="-317500" rtl="0">
              <a:spcBef>
                <a:spcPts val="160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
        <p:nvSpPr>
          <p:cNvPr id="65" name="Google Shape;6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and intro" type="title">
  <p:cSld name="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311708" y="2116175"/>
            <a:ext cx="8520600" cy="2052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1pPr>
            <a:lvl2pPr lvl="1" algn="ctr" rtl="0">
              <a:spcBef>
                <a:spcPts val="0"/>
              </a:spcBef>
              <a:spcAft>
                <a:spcPts val="0"/>
              </a:spcAft>
              <a:buClr>
                <a:schemeClr val="dk1"/>
              </a:buClr>
              <a:buSzPts val="5200"/>
              <a:buFont typeface="Arial"/>
              <a:buNone/>
              <a:defRPr sz="5200" b="1">
                <a:solidFill>
                  <a:schemeClr val="dk1"/>
                </a:solidFill>
              </a:defRPr>
            </a:lvl2pPr>
            <a:lvl3pPr lvl="2" algn="ctr" rtl="0">
              <a:spcBef>
                <a:spcPts val="0"/>
              </a:spcBef>
              <a:spcAft>
                <a:spcPts val="0"/>
              </a:spcAft>
              <a:buClr>
                <a:schemeClr val="dk1"/>
              </a:buClr>
              <a:buSzPts val="5200"/>
              <a:buFont typeface="Arial"/>
              <a:buNone/>
              <a:defRPr sz="5200" b="1">
                <a:solidFill>
                  <a:schemeClr val="dk1"/>
                </a:solidFill>
              </a:defRPr>
            </a:lvl3pPr>
            <a:lvl4pPr lvl="3" algn="ctr" rtl="0">
              <a:spcBef>
                <a:spcPts val="0"/>
              </a:spcBef>
              <a:spcAft>
                <a:spcPts val="0"/>
              </a:spcAft>
              <a:buClr>
                <a:schemeClr val="dk1"/>
              </a:buClr>
              <a:buSzPts val="5200"/>
              <a:buFont typeface="Arial"/>
              <a:buNone/>
              <a:defRPr sz="5200" b="1">
                <a:solidFill>
                  <a:schemeClr val="dk1"/>
                </a:solidFill>
              </a:defRPr>
            </a:lvl4pPr>
            <a:lvl5pPr lvl="4" algn="ctr" rtl="0">
              <a:spcBef>
                <a:spcPts val="0"/>
              </a:spcBef>
              <a:spcAft>
                <a:spcPts val="0"/>
              </a:spcAft>
              <a:buClr>
                <a:schemeClr val="dk1"/>
              </a:buClr>
              <a:buSzPts val="5200"/>
              <a:buFont typeface="Arial"/>
              <a:buNone/>
              <a:defRPr sz="5200" b="1">
                <a:solidFill>
                  <a:schemeClr val="dk1"/>
                </a:solidFill>
              </a:defRPr>
            </a:lvl5pPr>
            <a:lvl6pPr lvl="5" algn="ctr" rtl="0">
              <a:spcBef>
                <a:spcPts val="0"/>
              </a:spcBef>
              <a:spcAft>
                <a:spcPts val="0"/>
              </a:spcAft>
              <a:buClr>
                <a:schemeClr val="dk1"/>
              </a:buClr>
              <a:buSzPts val="5200"/>
              <a:buFont typeface="Arial"/>
              <a:buNone/>
              <a:defRPr sz="5200" b="1">
                <a:solidFill>
                  <a:schemeClr val="dk1"/>
                </a:solidFill>
              </a:defRPr>
            </a:lvl6pPr>
            <a:lvl7pPr lvl="6" algn="ctr" rtl="0">
              <a:spcBef>
                <a:spcPts val="0"/>
              </a:spcBef>
              <a:spcAft>
                <a:spcPts val="0"/>
              </a:spcAft>
              <a:buClr>
                <a:schemeClr val="dk1"/>
              </a:buClr>
              <a:buSzPts val="5200"/>
              <a:buFont typeface="Arial"/>
              <a:buNone/>
              <a:defRPr sz="5200" b="1">
                <a:solidFill>
                  <a:schemeClr val="dk1"/>
                </a:solidFill>
              </a:defRPr>
            </a:lvl7pPr>
            <a:lvl8pPr lvl="7" algn="ctr" rtl="0">
              <a:spcBef>
                <a:spcPts val="0"/>
              </a:spcBef>
              <a:spcAft>
                <a:spcPts val="0"/>
              </a:spcAft>
              <a:buClr>
                <a:schemeClr val="dk1"/>
              </a:buClr>
              <a:buSzPts val="5200"/>
              <a:buFont typeface="Arial"/>
              <a:buNone/>
              <a:defRPr sz="5200" b="1">
                <a:solidFill>
                  <a:schemeClr val="dk1"/>
                </a:solidFill>
              </a:defRPr>
            </a:lvl8pPr>
            <a:lvl9pPr lvl="8" algn="ctr" rtl="0">
              <a:spcBef>
                <a:spcPts val="0"/>
              </a:spcBef>
              <a:spcAft>
                <a:spcPts val="0"/>
              </a:spcAft>
              <a:buClr>
                <a:schemeClr val="dk1"/>
              </a:buClr>
              <a:buSzPts val="5200"/>
              <a:buFont typeface="Arial"/>
              <a:buNone/>
              <a:defRPr sz="5200" b="1">
                <a:solidFill>
                  <a:schemeClr val="dk1"/>
                </a:solidFill>
              </a:defRPr>
            </a:lvl9pPr>
          </a:lstStyle>
          <a:p>
            <a:endParaRPr/>
          </a:p>
        </p:txBody>
      </p:sp>
      <p:sp>
        <p:nvSpPr>
          <p:cNvPr id="14" name="Google Shape;14;p3"/>
          <p:cNvSpPr txBox="1">
            <a:spLocks noGrp="1"/>
          </p:cNvSpPr>
          <p:nvPr>
            <p:ph type="subTitle" idx="1"/>
          </p:nvPr>
        </p:nvSpPr>
        <p:spPr>
          <a:xfrm>
            <a:off x="311700" y="4205725"/>
            <a:ext cx="8151600" cy="792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2800" b="1"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15" name="Google Shape;15;p3" descr="ASU_Horiz_RGB_Digital_MaroonGold.png"/>
          <p:cNvPicPr preferRelativeResize="0"/>
          <p:nvPr/>
        </p:nvPicPr>
        <p:blipFill rotWithShape="1">
          <a:blip r:embed="rId2">
            <a:alphaModFix/>
          </a:blip>
          <a:srcRect/>
          <a:stretch/>
        </p:blipFill>
        <p:spPr>
          <a:xfrm>
            <a:off x="245067" y="187046"/>
            <a:ext cx="3844969" cy="1067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old chapter break or bold statement gold">
  <p:cSld name="Gold chapter break or bold statement gold">
    <p:bg>
      <p:bgPr>
        <a:solidFill>
          <a:schemeClr val="accen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826025"/>
            <a:ext cx="62463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6200"/>
              <a:buFont typeface="Arial"/>
              <a:buNone/>
              <a:defRPr sz="6200" b="1"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6200"/>
              <a:buFont typeface="Arial"/>
              <a:buNone/>
              <a:defRPr sz="6200" b="1">
                <a:solidFill>
                  <a:schemeClr val="dk1"/>
                </a:solidFill>
              </a:defRPr>
            </a:lvl2pPr>
            <a:lvl3pPr lvl="2" rtl="0">
              <a:spcBef>
                <a:spcPts val="0"/>
              </a:spcBef>
              <a:spcAft>
                <a:spcPts val="0"/>
              </a:spcAft>
              <a:buClr>
                <a:schemeClr val="dk1"/>
              </a:buClr>
              <a:buSzPts val="6200"/>
              <a:buFont typeface="Arial"/>
              <a:buNone/>
              <a:defRPr sz="6200" b="1">
                <a:solidFill>
                  <a:schemeClr val="dk1"/>
                </a:solidFill>
              </a:defRPr>
            </a:lvl3pPr>
            <a:lvl4pPr lvl="3" rtl="0">
              <a:spcBef>
                <a:spcPts val="0"/>
              </a:spcBef>
              <a:spcAft>
                <a:spcPts val="0"/>
              </a:spcAft>
              <a:buClr>
                <a:schemeClr val="dk1"/>
              </a:buClr>
              <a:buSzPts val="6200"/>
              <a:buFont typeface="Arial"/>
              <a:buNone/>
              <a:defRPr sz="6200" b="1">
                <a:solidFill>
                  <a:schemeClr val="dk1"/>
                </a:solidFill>
              </a:defRPr>
            </a:lvl4pPr>
            <a:lvl5pPr lvl="4" rtl="0">
              <a:spcBef>
                <a:spcPts val="0"/>
              </a:spcBef>
              <a:spcAft>
                <a:spcPts val="0"/>
              </a:spcAft>
              <a:buClr>
                <a:schemeClr val="dk1"/>
              </a:buClr>
              <a:buSzPts val="6200"/>
              <a:buFont typeface="Arial"/>
              <a:buNone/>
              <a:defRPr sz="6200" b="1">
                <a:solidFill>
                  <a:schemeClr val="dk1"/>
                </a:solidFill>
              </a:defRPr>
            </a:lvl5pPr>
            <a:lvl6pPr lvl="5" rtl="0">
              <a:spcBef>
                <a:spcPts val="0"/>
              </a:spcBef>
              <a:spcAft>
                <a:spcPts val="0"/>
              </a:spcAft>
              <a:buClr>
                <a:schemeClr val="dk1"/>
              </a:buClr>
              <a:buSzPts val="6200"/>
              <a:buFont typeface="Arial"/>
              <a:buNone/>
              <a:defRPr sz="6200" b="1">
                <a:solidFill>
                  <a:schemeClr val="dk1"/>
                </a:solidFill>
              </a:defRPr>
            </a:lvl6pPr>
            <a:lvl7pPr lvl="6" rtl="0">
              <a:spcBef>
                <a:spcPts val="0"/>
              </a:spcBef>
              <a:spcAft>
                <a:spcPts val="0"/>
              </a:spcAft>
              <a:buClr>
                <a:schemeClr val="dk1"/>
              </a:buClr>
              <a:buSzPts val="6200"/>
              <a:buFont typeface="Arial"/>
              <a:buNone/>
              <a:defRPr sz="6200" b="1">
                <a:solidFill>
                  <a:schemeClr val="dk1"/>
                </a:solidFill>
              </a:defRPr>
            </a:lvl7pPr>
            <a:lvl8pPr lvl="7" rtl="0">
              <a:spcBef>
                <a:spcPts val="0"/>
              </a:spcBef>
              <a:spcAft>
                <a:spcPts val="0"/>
              </a:spcAft>
              <a:buClr>
                <a:schemeClr val="dk1"/>
              </a:buClr>
              <a:buSzPts val="6200"/>
              <a:buFont typeface="Arial"/>
              <a:buNone/>
              <a:defRPr sz="6200" b="1">
                <a:solidFill>
                  <a:schemeClr val="dk1"/>
                </a:solidFill>
              </a:defRPr>
            </a:lvl8pPr>
            <a:lvl9pPr lvl="8" rtl="0">
              <a:spcBef>
                <a:spcPts val="0"/>
              </a:spcBef>
              <a:spcAft>
                <a:spcPts val="0"/>
              </a:spcAft>
              <a:buClr>
                <a:schemeClr val="dk1"/>
              </a:buClr>
              <a:buSzPts val="6200"/>
              <a:buFont typeface="Arial"/>
              <a:buNone/>
              <a:defRPr sz="6200" b="1">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pter break agenda">
  <p:cSld name="Chapter break agenda">
    <p:bg>
      <p:bgPr>
        <a:solidFill>
          <a:srgbClr val="000000"/>
        </a:solid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64100" y="2045225"/>
            <a:ext cx="2787600" cy="5727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FFFFFF"/>
              </a:buClr>
              <a:buSzPts val="4800"/>
              <a:buFont typeface="Arial"/>
              <a:buNone/>
              <a:defRPr sz="4800" b="1" i="0" u="none" strike="noStrike" cap="none">
                <a:solidFill>
                  <a:srgbClr val="FFFFFF"/>
                </a:solidFill>
                <a:latin typeface="Arial"/>
                <a:ea typeface="Arial"/>
                <a:cs typeface="Arial"/>
                <a:sym typeface="Arial"/>
              </a:defRPr>
            </a:lvl1pPr>
            <a:lvl2pPr lvl="1" algn="r" rtl="0">
              <a:spcBef>
                <a:spcPts val="0"/>
              </a:spcBef>
              <a:spcAft>
                <a:spcPts val="0"/>
              </a:spcAft>
              <a:buClr>
                <a:srgbClr val="FFFFFF"/>
              </a:buClr>
              <a:buSzPts val="4800"/>
              <a:buFont typeface="Arial"/>
              <a:buNone/>
              <a:defRPr sz="4800" b="1">
                <a:solidFill>
                  <a:srgbClr val="FFFFFF"/>
                </a:solidFill>
              </a:defRPr>
            </a:lvl2pPr>
            <a:lvl3pPr lvl="2" algn="r" rtl="0">
              <a:spcBef>
                <a:spcPts val="0"/>
              </a:spcBef>
              <a:spcAft>
                <a:spcPts val="0"/>
              </a:spcAft>
              <a:buClr>
                <a:srgbClr val="FFFFFF"/>
              </a:buClr>
              <a:buSzPts val="4800"/>
              <a:buFont typeface="Arial"/>
              <a:buNone/>
              <a:defRPr sz="4800" b="1">
                <a:solidFill>
                  <a:srgbClr val="FFFFFF"/>
                </a:solidFill>
              </a:defRPr>
            </a:lvl3pPr>
            <a:lvl4pPr lvl="3" algn="r" rtl="0">
              <a:spcBef>
                <a:spcPts val="0"/>
              </a:spcBef>
              <a:spcAft>
                <a:spcPts val="0"/>
              </a:spcAft>
              <a:buClr>
                <a:srgbClr val="FFFFFF"/>
              </a:buClr>
              <a:buSzPts val="4800"/>
              <a:buFont typeface="Arial"/>
              <a:buNone/>
              <a:defRPr sz="4800" b="1">
                <a:solidFill>
                  <a:srgbClr val="FFFFFF"/>
                </a:solidFill>
              </a:defRPr>
            </a:lvl4pPr>
            <a:lvl5pPr lvl="4" algn="r" rtl="0">
              <a:spcBef>
                <a:spcPts val="0"/>
              </a:spcBef>
              <a:spcAft>
                <a:spcPts val="0"/>
              </a:spcAft>
              <a:buClr>
                <a:srgbClr val="FFFFFF"/>
              </a:buClr>
              <a:buSzPts val="4800"/>
              <a:buFont typeface="Arial"/>
              <a:buNone/>
              <a:defRPr sz="4800" b="1">
                <a:solidFill>
                  <a:srgbClr val="FFFFFF"/>
                </a:solidFill>
              </a:defRPr>
            </a:lvl5pPr>
            <a:lvl6pPr lvl="5" algn="r" rtl="0">
              <a:spcBef>
                <a:spcPts val="0"/>
              </a:spcBef>
              <a:spcAft>
                <a:spcPts val="0"/>
              </a:spcAft>
              <a:buClr>
                <a:srgbClr val="FFFFFF"/>
              </a:buClr>
              <a:buSzPts val="4800"/>
              <a:buFont typeface="Arial"/>
              <a:buNone/>
              <a:defRPr sz="4800" b="1">
                <a:solidFill>
                  <a:srgbClr val="FFFFFF"/>
                </a:solidFill>
              </a:defRPr>
            </a:lvl6pPr>
            <a:lvl7pPr lvl="6" algn="r" rtl="0">
              <a:spcBef>
                <a:spcPts val="0"/>
              </a:spcBef>
              <a:spcAft>
                <a:spcPts val="0"/>
              </a:spcAft>
              <a:buClr>
                <a:srgbClr val="FFFFFF"/>
              </a:buClr>
              <a:buSzPts val="4800"/>
              <a:buFont typeface="Arial"/>
              <a:buNone/>
              <a:defRPr sz="4800" b="1">
                <a:solidFill>
                  <a:srgbClr val="FFFFFF"/>
                </a:solidFill>
              </a:defRPr>
            </a:lvl7pPr>
            <a:lvl8pPr lvl="7" algn="r" rtl="0">
              <a:spcBef>
                <a:spcPts val="0"/>
              </a:spcBef>
              <a:spcAft>
                <a:spcPts val="0"/>
              </a:spcAft>
              <a:buClr>
                <a:srgbClr val="FFFFFF"/>
              </a:buClr>
              <a:buSzPts val="4800"/>
              <a:buFont typeface="Arial"/>
              <a:buNone/>
              <a:defRPr sz="4800" b="1">
                <a:solidFill>
                  <a:srgbClr val="FFFFFF"/>
                </a:solidFill>
              </a:defRPr>
            </a:lvl8pPr>
            <a:lvl9pPr lvl="8" algn="r" rtl="0">
              <a:spcBef>
                <a:spcPts val="0"/>
              </a:spcBef>
              <a:spcAft>
                <a:spcPts val="0"/>
              </a:spcAft>
              <a:buClr>
                <a:srgbClr val="FFFFFF"/>
              </a:buClr>
              <a:buSzPts val="4800"/>
              <a:buFont typeface="Arial"/>
              <a:buNone/>
              <a:defRPr sz="4800" b="1">
                <a:solidFill>
                  <a:srgbClr val="FFFFFF"/>
                </a:solidFill>
              </a:defRPr>
            </a:lvl9pPr>
          </a:lstStyle>
          <a:p>
            <a:endParaRPr/>
          </a:p>
        </p:txBody>
      </p:sp>
      <p:sp>
        <p:nvSpPr>
          <p:cNvPr id="20" name="Google Shape;20;p5"/>
          <p:cNvSpPr txBox="1"/>
          <p:nvPr/>
        </p:nvSpPr>
        <p:spPr>
          <a:xfrm>
            <a:off x="3664989" y="371597"/>
            <a:ext cx="1057200" cy="3531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accent1"/>
              </a:buClr>
              <a:buSzPts val="5625"/>
              <a:buFont typeface="Arial"/>
              <a:buNone/>
            </a:pPr>
            <a:r>
              <a:rPr lang="en" sz="22500" b="0" i="0" u="none" strike="noStrike" cap="none">
                <a:solidFill>
                  <a:schemeClr val="accent1"/>
                </a:solidFill>
                <a:latin typeface="Arial"/>
                <a:ea typeface="Arial"/>
                <a:cs typeface="Arial"/>
                <a:sym typeface="Arial"/>
              </a:rPr>
              <a:t>{</a:t>
            </a:r>
            <a:endParaRPr/>
          </a:p>
        </p:txBody>
      </p:sp>
      <p:sp>
        <p:nvSpPr>
          <p:cNvPr id="21" name="Google Shape;21;p5"/>
          <p:cNvSpPr txBox="1">
            <a:spLocks noGrp="1"/>
          </p:cNvSpPr>
          <p:nvPr>
            <p:ph type="subTitle" idx="1"/>
          </p:nvPr>
        </p:nvSpPr>
        <p:spPr>
          <a:xfrm>
            <a:off x="4925925" y="1039900"/>
            <a:ext cx="3589500" cy="2755800"/>
          </a:xfrm>
          <a:prstGeom prst="rect">
            <a:avLst/>
          </a:prstGeom>
          <a:noFill/>
          <a:ln>
            <a:noFill/>
          </a:ln>
        </p:spPr>
        <p:txBody>
          <a:bodyPr spcFirstLastPara="1" wrap="square" lIns="91425" tIns="91425" rIns="91425" bIns="91425" anchor="ctr" anchorCtr="0">
            <a:noAutofit/>
          </a:bodyPr>
          <a:lstStyle>
            <a:lvl1pPr marR="0" lvl="0" algn="l" rtl="0">
              <a:lnSpc>
                <a:spcPct val="115000"/>
              </a:lnSpc>
              <a:spcBef>
                <a:spcPts val="0"/>
              </a:spcBef>
              <a:spcAft>
                <a:spcPts val="0"/>
              </a:spcAft>
              <a:buClr>
                <a:srgbClr val="000000"/>
              </a:buClr>
              <a:buSzPts val="1800"/>
              <a:buFont typeface="Arial"/>
              <a:buNone/>
              <a:defRPr sz="1800" b="1" i="0" u="none" strike="noStrike" cap="none">
                <a:solidFill>
                  <a:srgbClr val="FFFFFF"/>
                </a:solidFill>
                <a:latin typeface="Arial"/>
                <a:ea typeface="Arial"/>
                <a:cs typeface="Arial"/>
                <a:sym typeface="Arial"/>
              </a:defRPr>
            </a:lvl1pPr>
            <a:lvl2pPr marR="0" lvl="1"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R="0" lvl="2"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R="0" lvl="3"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R="0" lvl="4"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R="0" lvl="5"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R="0" lvl="6"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R="0" lvl="7" algn="l" rtl="0">
              <a:lnSpc>
                <a:spcPct val="115000"/>
              </a:lnSpc>
              <a:spcBef>
                <a:spcPts val="160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R="0" lvl="8" algn="l" rtl="0">
              <a:lnSpc>
                <a:spcPct val="115000"/>
              </a:lnSpc>
              <a:spcBef>
                <a:spcPts val="1600"/>
              </a:spcBef>
              <a:spcAft>
                <a:spcPts val="160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pter break bar">
  <p:cSld name="Chapter break bar">
    <p:spTree>
      <p:nvGrpSpPr>
        <p:cNvPr id="1" name="Shape 22"/>
        <p:cNvGrpSpPr/>
        <p:nvPr/>
      </p:nvGrpSpPr>
      <p:grpSpPr>
        <a:xfrm>
          <a:off x="0" y="0"/>
          <a:ext cx="0" cy="0"/>
          <a:chOff x="0" y="0"/>
          <a:chExt cx="0" cy="0"/>
        </a:xfrm>
      </p:grpSpPr>
      <p:sp>
        <p:nvSpPr>
          <p:cNvPr id="23" name="Google Shape;23;p6"/>
          <p:cNvSpPr/>
          <p:nvPr/>
        </p:nvSpPr>
        <p:spPr>
          <a:xfrm>
            <a:off x="0" y="1314450"/>
            <a:ext cx="9144000" cy="15432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chemeClr val="lt1"/>
              </a:solidFill>
              <a:latin typeface="Arial"/>
              <a:ea typeface="Arial"/>
              <a:cs typeface="Arial"/>
              <a:sym typeface="Arial"/>
            </a:endParaRPr>
          </a:p>
        </p:txBody>
      </p:sp>
      <p:sp>
        <p:nvSpPr>
          <p:cNvPr id="24" name="Google Shape;24;p6"/>
          <p:cNvSpPr txBox="1">
            <a:spLocks noGrp="1"/>
          </p:cNvSpPr>
          <p:nvPr>
            <p:ph type="title"/>
          </p:nvPr>
        </p:nvSpPr>
        <p:spPr>
          <a:xfrm>
            <a:off x="381837" y="1600200"/>
            <a:ext cx="8112900" cy="10215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marR="0" lvl="1" algn="l" rtl="0">
              <a:spcBef>
                <a:spcPts val="0"/>
              </a:spcBef>
              <a:spcAft>
                <a:spcPts val="0"/>
              </a:spcAft>
              <a:buClr>
                <a:schemeClr val="dk1"/>
              </a:buClr>
              <a:buSzPts val="2400"/>
              <a:buFont typeface="Arial"/>
              <a:buNone/>
              <a:defRPr sz="2400" b="1">
                <a:solidFill>
                  <a:schemeClr val="dk1"/>
                </a:solidFill>
              </a:defRPr>
            </a:lvl2pPr>
            <a:lvl3pPr marR="0" lvl="2" algn="l" rtl="0">
              <a:spcBef>
                <a:spcPts val="0"/>
              </a:spcBef>
              <a:spcAft>
                <a:spcPts val="0"/>
              </a:spcAft>
              <a:buClr>
                <a:schemeClr val="dk1"/>
              </a:buClr>
              <a:buSzPts val="2400"/>
              <a:buFont typeface="Arial"/>
              <a:buNone/>
              <a:defRPr sz="2400" b="1">
                <a:solidFill>
                  <a:schemeClr val="dk1"/>
                </a:solidFill>
              </a:defRPr>
            </a:lvl3pPr>
            <a:lvl4pPr marR="0" lvl="3" algn="l" rtl="0">
              <a:spcBef>
                <a:spcPts val="0"/>
              </a:spcBef>
              <a:spcAft>
                <a:spcPts val="0"/>
              </a:spcAft>
              <a:buClr>
                <a:schemeClr val="dk1"/>
              </a:buClr>
              <a:buSzPts val="2400"/>
              <a:buFont typeface="Arial"/>
              <a:buNone/>
              <a:defRPr sz="2400" b="1">
                <a:solidFill>
                  <a:schemeClr val="dk1"/>
                </a:solidFill>
              </a:defRPr>
            </a:lvl4pPr>
            <a:lvl5pPr marR="0" lvl="4" algn="l" rtl="0">
              <a:spcBef>
                <a:spcPts val="0"/>
              </a:spcBef>
              <a:spcAft>
                <a:spcPts val="0"/>
              </a:spcAft>
              <a:buClr>
                <a:schemeClr val="dk1"/>
              </a:buClr>
              <a:buSzPts val="2400"/>
              <a:buFont typeface="Arial"/>
              <a:buNone/>
              <a:defRPr sz="2400" b="1">
                <a:solidFill>
                  <a:schemeClr val="dk1"/>
                </a:solidFill>
              </a:defRPr>
            </a:lvl5pPr>
            <a:lvl6pPr marR="0" lvl="5" algn="l" rtl="0">
              <a:spcBef>
                <a:spcPts val="0"/>
              </a:spcBef>
              <a:spcAft>
                <a:spcPts val="0"/>
              </a:spcAft>
              <a:buClr>
                <a:schemeClr val="dk1"/>
              </a:buClr>
              <a:buSzPts val="2400"/>
              <a:buFont typeface="Arial"/>
              <a:buNone/>
              <a:defRPr sz="2400" b="1">
                <a:solidFill>
                  <a:schemeClr val="dk1"/>
                </a:solidFill>
              </a:defRPr>
            </a:lvl6pPr>
            <a:lvl7pPr marR="0" lvl="6" algn="l" rtl="0">
              <a:spcBef>
                <a:spcPts val="0"/>
              </a:spcBef>
              <a:spcAft>
                <a:spcPts val="0"/>
              </a:spcAft>
              <a:buClr>
                <a:schemeClr val="dk1"/>
              </a:buClr>
              <a:buSzPts val="2400"/>
              <a:buFont typeface="Arial"/>
              <a:buNone/>
              <a:defRPr sz="2400" b="1">
                <a:solidFill>
                  <a:schemeClr val="dk1"/>
                </a:solidFill>
              </a:defRPr>
            </a:lvl7pPr>
            <a:lvl8pPr marR="0" lvl="7" algn="l" rtl="0">
              <a:spcBef>
                <a:spcPts val="0"/>
              </a:spcBef>
              <a:spcAft>
                <a:spcPts val="0"/>
              </a:spcAft>
              <a:buClr>
                <a:schemeClr val="dk1"/>
              </a:buClr>
              <a:buSzPts val="2400"/>
              <a:buFont typeface="Arial"/>
              <a:buNone/>
              <a:defRPr sz="2400" b="1">
                <a:solidFill>
                  <a:schemeClr val="dk1"/>
                </a:solidFill>
              </a:defRPr>
            </a:lvl8pPr>
            <a:lvl9pPr marR="0" lvl="8" algn="l" rtl="0">
              <a:spcBef>
                <a:spcPts val="0"/>
              </a:spcBef>
              <a:spcAft>
                <a:spcPts val="0"/>
              </a:spcAft>
              <a:buClr>
                <a:schemeClr val="dk1"/>
              </a:buClr>
              <a:buSzPts val="2400"/>
              <a:buFont typeface="Arial"/>
              <a:buNone/>
              <a:defRPr sz="2400" b="1">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adline with 3 column 1">
  <p:cSld name="Headline with 3 column 1">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b="1">
                <a:solidFill>
                  <a:schemeClr val="dk1"/>
                </a:solidFill>
              </a:defRPr>
            </a:lvl2pPr>
            <a:lvl3pPr lvl="2" rtl="0">
              <a:spcBef>
                <a:spcPts val="0"/>
              </a:spcBef>
              <a:spcAft>
                <a:spcPts val="0"/>
              </a:spcAft>
              <a:buClr>
                <a:schemeClr val="dk1"/>
              </a:buClr>
              <a:buSzPts val="2800"/>
              <a:buFont typeface="Arial"/>
              <a:buNone/>
              <a:defRPr sz="2800" b="1">
                <a:solidFill>
                  <a:schemeClr val="dk1"/>
                </a:solidFill>
              </a:defRPr>
            </a:lvl3pPr>
            <a:lvl4pPr lvl="3" rtl="0">
              <a:spcBef>
                <a:spcPts val="0"/>
              </a:spcBef>
              <a:spcAft>
                <a:spcPts val="0"/>
              </a:spcAft>
              <a:buClr>
                <a:schemeClr val="dk1"/>
              </a:buClr>
              <a:buSzPts val="2800"/>
              <a:buFont typeface="Arial"/>
              <a:buNone/>
              <a:defRPr sz="2800" b="1">
                <a:solidFill>
                  <a:schemeClr val="dk1"/>
                </a:solidFill>
              </a:defRPr>
            </a:lvl4pPr>
            <a:lvl5pPr lvl="4" rtl="0">
              <a:spcBef>
                <a:spcPts val="0"/>
              </a:spcBef>
              <a:spcAft>
                <a:spcPts val="0"/>
              </a:spcAft>
              <a:buClr>
                <a:schemeClr val="dk1"/>
              </a:buClr>
              <a:buSzPts val="2800"/>
              <a:buFont typeface="Arial"/>
              <a:buNone/>
              <a:defRPr sz="2800" b="1">
                <a:solidFill>
                  <a:schemeClr val="dk1"/>
                </a:solidFill>
              </a:defRPr>
            </a:lvl5pPr>
            <a:lvl6pPr lvl="5" rtl="0">
              <a:spcBef>
                <a:spcPts val="0"/>
              </a:spcBef>
              <a:spcAft>
                <a:spcPts val="0"/>
              </a:spcAft>
              <a:buClr>
                <a:schemeClr val="dk1"/>
              </a:buClr>
              <a:buSzPts val="2800"/>
              <a:buFont typeface="Arial"/>
              <a:buNone/>
              <a:defRPr sz="2800" b="1">
                <a:solidFill>
                  <a:schemeClr val="dk1"/>
                </a:solidFill>
              </a:defRPr>
            </a:lvl6pPr>
            <a:lvl7pPr lvl="6" rtl="0">
              <a:spcBef>
                <a:spcPts val="0"/>
              </a:spcBef>
              <a:spcAft>
                <a:spcPts val="0"/>
              </a:spcAft>
              <a:buClr>
                <a:schemeClr val="dk1"/>
              </a:buClr>
              <a:buSzPts val="2800"/>
              <a:buFont typeface="Arial"/>
              <a:buNone/>
              <a:defRPr sz="2800" b="1">
                <a:solidFill>
                  <a:schemeClr val="dk1"/>
                </a:solidFill>
              </a:defRPr>
            </a:lvl7pPr>
            <a:lvl8pPr lvl="7" rtl="0">
              <a:spcBef>
                <a:spcPts val="0"/>
              </a:spcBef>
              <a:spcAft>
                <a:spcPts val="0"/>
              </a:spcAft>
              <a:buClr>
                <a:schemeClr val="dk1"/>
              </a:buClr>
              <a:buSzPts val="2800"/>
              <a:buFont typeface="Arial"/>
              <a:buNone/>
              <a:defRPr sz="2800" b="1">
                <a:solidFill>
                  <a:schemeClr val="dk1"/>
                </a:solidFill>
              </a:defRPr>
            </a:lvl8pPr>
            <a:lvl9pPr lvl="8" rtl="0">
              <a:spcBef>
                <a:spcPts val="0"/>
              </a:spcBef>
              <a:spcAft>
                <a:spcPts val="0"/>
              </a:spcAft>
              <a:buClr>
                <a:schemeClr val="dk1"/>
              </a:buClr>
              <a:buSzPts val="2800"/>
              <a:buFont typeface="Arial"/>
              <a:buNone/>
              <a:defRPr sz="2800" b="1">
                <a:solidFill>
                  <a:schemeClr val="dk1"/>
                </a:solidFill>
              </a:defRPr>
            </a:lvl9pPr>
          </a:lstStyle>
          <a:p>
            <a:endParaRPr/>
          </a:p>
        </p:txBody>
      </p:sp>
      <p:sp>
        <p:nvSpPr>
          <p:cNvPr id="30" name="Google Shape;30;p8"/>
          <p:cNvSpPr txBox="1">
            <a:spLocks noGrp="1"/>
          </p:cNvSpPr>
          <p:nvPr>
            <p:ph type="body" idx="1"/>
          </p:nvPr>
        </p:nvSpPr>
        <p:spPr>
          <a:xfrm>
            <a:off x="6215500" y="11630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
        <p:nvSpPr>
          <p:cNvPr id="31" name="Google Shape;31;p8"/>
          <p:cNvSpPr txBox="1">
            <a:spLocks noGrp="1"/>
          </p:cNvSpPr>
          <p:nvPr>
            <p:ph type="body" idx="2"/>
          </p:nvPr>
        </p:nvSpPr>
        <p:spPr>
          <a:xfrm>
            <a:off x="3274550" y="118466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
        <p:nvSpPr>
          <p:cNvPr id="32" name="Google Shape;32;p8"/>
          <p:cNvSpPr txBox="1">
            <a:spLocks noGrp="1"/>
          </p:cNvSpPr>
          <p:nvPr>
            <p:ph type="body" idx="3"/>
          </p:nvPr>
        </p:nvSpPr>
        <p:spPr>
          <a:xfrm>
            <a:off x="405375" y="1204825"/>
            <a:ext cx="24036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line with text 1">
  <p:cSld name="Headline with text 1">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b="1">
                <a:solidFill>
                  <a:schemeClr val="dk1"/>
                </a:solidFill>
              </a:defRPr>
            </a:lvl2pPr>
            <a:lvl3pPr lvl="2" rtl="0">
              <a:spcBef>
                <a:spcPts val="0"/>
              </a:spcBef>
              <a:spcAft>
                <a:spcPts val="0"/>
              </a:spcAft>
              <a:buClr>
                <a:schemeClr val="dk1"/>
              </a:buClr>
              <a:buSzPts val="2800"/>
              <a:buFont typeface="Arial"/>
              <a:buNone/>
              <a:defRPr sz="2800" b="1">
                <a:solidFill>
                  <a:schemeClr val="dk1"/>
                </a:solidFill>
              </a:defRPr>
            </a:lvl3pPr>
            <a:lvl4pPr lvl="3" rtl="0">
              <a:spcBef>
                <a:spcPts val="0"/>
              </a:spcBef>
              <a:spcAft>
                <a:spcPts val="0"/>
              </a:spcAft>
              <a:buClr>
                <a:schemeClr val="dk1"/>
              </a:buClr>
              <a:buSzPts val="2800"/>
              <a:buFont typeface="Arial"/>
              <a:buNone/>
              <a:defRPr sz="2800" b="1">
                <a:solidFill>
                  <a:schemeClr val="dk1"/>
                </a:solidFill>
              </a:defRPr>
            </a:lvl4pPr>
            <a:lvl5pPr lvl="4" rtl="0">
              <a:spcBef>
                <a:spcPts val="0"/>
              </a:spcBef>
              <a:spcAft>
                <a:spcPts val="0"/>
              </a:spcAft>
              <a:buClr>
                <a:schemeClr val="dk1"/>
              </a:buClr>
              <a:buSzPts val="2800"/>
              <a:buFont typeface="Arial"/>
              <a:buNone/>
              <a:defRPr sz="2800" b="1">
                <a:solidFill>
                  <a:schemeClr val="dk1"/>
                </a:solidFill>
              </a:defRPr>
            </a:lvl5pPr>
            <a:lvl6pPr lvl="5" rtl="0">
              <a:spcBef>
                <a:spcPts val="0"/>
              </a:spcBef>
              <a:spcAft>
                <a:spcPts val="0"/>
              </a:spcAft>
              <a:buClr>
                <a:schemeClr val="dk1"/>
              </a:buClr>
              <a:buSzPts val="2800"/>
              <a:buFont typeface="Arial"/>
              <a:buNone/>
              <a:defRPr sz="2800" b="1">
                <a:solidFill>
                  <a:schemeClr val="dk1"/>
                </a:solidFill>
              </a:defRPr>
            </a:lvl6pPr>
            <a:lvl7pPr lvl="6" rtl="0">
              <a:spcBef>
                <a:spcPts val="0"/>
              </a:spcBef>
              <a:spcAft>
                <a:spcPts val="0"/>
              </a:spcAft>
              <a:buClr>
                <a:schemeClr val="dk1"/>
              </a:buClr>
              <a:buSzPts val="2800"/>
              <a:buFont typeface="Arial"/>
              <a:buNone/>
              <a:defRPr sz="2800" b="1">
                <a:solidFill>
                  <a:schemeClr val="dk1"/>
                </a:solidFill>
              </a:defRPr>
            </a:lvl7pPr>
            <a:lvl8pPr lvl="7" rtl="0">
              <a:spcBef>
                <a:spcPts val="0"/>
              </a:spcBef>
              <a:spcAft>
                <a:spcPts val="0"/>
              </a:spcAft>
              <a:buClr>
                <a:schemeClr val="dk1"/>
              </a:buClr>
              <a:buSzPts val="2800"/>
              <a:buFont typeface="Arial"/>
              <a:buNone/>
              <a:defRPr sz="2800" b="1">
                <a:solidFill>
                  <a:schemeClr val="dk1"/>
                </a:solidFill>
              </a:defRPr>
            </a:lvl8pPr>
            <a:lvl9pPr lvl="8" rtl="0">
              <a:spcBef>
                <a:spcPts val="0"/>
              </a:spcBef>
              <a:spcAft>
                <a:spcPts val="0"/>
              </a:spcAft>
              <a:buClr>
                <a:schemeClr val="dk1"/>
              </a:buClr>
              <a:buSzPts val="2800"/>
              <a:buFont typeface="Arial"/>
              <a:buNone/>
              <a:defRPr sz="2800" b="1">
                <a:solidFill>
                  <a:schemeClr val="dk1"/>
                </a:solidFill>
              </a:defRPr>
            </a:lvl9pPr>
          </a:lstStyle>
          <a:p>
            <a:endParaRPr/>
          </a:p>
        </p:txBody>
      </p:sp>
      <p:sp>
        <p:nvSpPr>
          <p:cNvPr id="35" name="Google Shape;35;p9"/>
          <p:cNvSpPr txBox="1">
            <a:spLocks noGrp="1"/>
          </p:cNvSpPr>
          <p:nvPr>
            <p:ph type="body" idx="1"/>
          </p:nvPr>
        </p:nvSpPr>
        <p:spPr>
          <a:xfrm>
            <a:off x="311697" y="1204825"/>
            <a:ext cx="7820400" cy="3201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10"/>
          <p:cNvSpPr/>
          <p:nvPr/>
        </p:nvSpPr>
        <p:spPr>
          <a:xfrm>
            <a:off x="4572000" y="-134650"/>
            <a:ext cx="4572000" cy="527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Arial"/>
              <a:buNone/>
              <a:defRPr sz="4200" b="1" i="0" u="none" strike="noStrike" cap="none">
                <a:solidFill>
                  <a:schemeClr val="dk1"/>
                </a:solidFill>
                <a:latin typeface="Arial"/>
                <a:ea typeface="Arial"/>
                <a:cs typeface="Arial"/>
                <a:sym typeface="Arial"/>
              </a:defRPr>
            </a:lvl1pPr>
            <a:lvl2pPr lvl="1" algn="ctr" rtl="0">
              <a:spcBef>
                <a:spcPts val="0"/>
              </a:spcBef>
              <a:spcAft>
                <a:spcPts val="0"/>
              </a:spcAft>
              <a:buClr>
                <a:schemeClr val="dk1"/>
              </a:buClr>
              <a:buSzPts val="4200"/>
              <a:buFont typeface="Arial"/>
              <a:buNone/>
              <a:defRPr sz="4200" b="1">
                <a:solidFill>
                  <a:schemeClr val="dk1"/>
                </a:solidFill>
              </a:defRPr>
            </a:lvl2pPr>
            <a:lvl3pPr lvl="2" algn="ctr" rtl="0">
              <a:spcBef>
                <a:spcPts val="0"/>
              </a:spcBef>
              <a:spcAft>
                <a:spcPts val="0"/>
              </a:spcAft>
              <a:buClr>
                <a:schemeClr val="dk1"/>
              </a:buClr>
              <a:buSzPts val="4200"/>
              <a:buFont typeface="Arial"/>
              <a:buNone/>
              <a:defRPr sz="4200" b="1">
                <a:solidFill>
                  <a:schemeClr val="dk1"/>
                </a:solidFill>
              </a:defRPr>
            </a:lvl3pPr>
            <a:lvl4pPr lvl="3" algn="ctr" rtl="0">
              <a:spcBef>
                <a:spcPts val="0"/>
              </a:spcBef>
              <a:spcAft>
                <a:spcPts val="0"/>
              </a:spcAft>
              <a:buClr>
                <a:schemeClr val="dk1"/>
              </a:buClr>
              <a:buSzPts val="4200"/>
              <a:buFont typeface="Arial"/>
              <a:buNone/>
              <a:defRPr sz="4200" b="1">
                <a:solidFill>
                  <a:schemeClr val="dk1"/>
                </a:solidFill>
              </a:defRPr>
            </a:lvl4pPr>
            <a:lvl5pPr lvl="4" algn="ctr" rtl="0">
              <a:spcBef>
                <a:spcPts val="0"/>
              </a:spcBef>
              <a:spcAft>
                <a:spcPts val="0"/>
              </a:spcAft>
              <a:buClr>
                <a:schemeClr val="dk1"/>
              </a:buClr>
              <a:buSzPts val="4200"/>
              <a:buFont typeface="Arial"/>
              <a:buNone/>
              <a:defRPr sz="4200" b="1">
                <a:solidFill>
                  <a:schemeClr val="dk1"/>
                </a:solidFill>
              </a:defRPr>
            </a:lvl5pPr>
            <a:lvl6pPr lvl="5" algn="ctr" rtl="0">
              <a:spcBef>
                <a:spcPts val="0"/>
              </a:spcBef>
              <a:spcAft>
                <a:spcPts val="0"/>
              </a:spcAft>
              <a:buClr>
                <a:schemeClr val="dk1"/>
              </a:buClr>
              <a:buSzPts val="4200"/>
              <a:buFont typeface="Arial"/>
              <a:buNone/>
              <a:defRPr sz="4200" b="1">
                <a:solidFill>
                  <a:schemeClr val="dk1"/>
                </a:solidFill>
              </a:defRPr>
            </a:lvl6pPr>
            <a:lvl7pPr lvl="6" algn="ctr" rtl="0">
              <a:spcBef>
                <a:spcPts val="0"/>
              </a:spcBef>
              <a:spcAft>
                <a:spcPts val="0"/>
              </a:spcAft>
              <a:buClr>
                <a:schemeClr val="dk1"/>
              </a:buClr>
              <a:buSzPts val="4200"/>
              <a:buFont typeface="Arial"/>
              <a:buNone/>
              <a:defRPr sz="4200" b="1">
                <a:solidFill>
                  <a:schemeClr val="dk1"/>
                </a:solidFill>
              </a:defRPr>
            </a:lvl7pPr>
            <a:lvl8pPr lvl="7" algn="ctr" rtl="0">
              <a:spcBef>
                <a:spcPts val="0"/>
              </a:spcBef>
              <a:spcAft>
                <a:spcPts val="0"/>
              </a:spcAft>
              <a:buClr>
                <a:schemeClr val="dk1"/>
              </a:buClr>
              <a:buSzPts val="4200"/>
              <a:buFont typeface="Arial"/>
              <a:buNone/>
              <a:defRPr sz="4200" b="1">
                <a:solidFill>
                  <a:schemeClr val="dk1"/>
                </a:solidFill>
              </a:defRPr>
            </a:lvl8pPr>
            <a:lvl9pPr lvl="8" algn="ctr" rtl="0">
              <a:spcBef>
                <a:spcPts val="0"/>
              </a:spcBef>
              <a:spcAft>
                <a:spcPts val="0"/>
              </a:spcAft>
              <a:buClr>
                <a:schemeClr val="dk1"/>
              </a:buClr>
              <a:buSzPts val="4200"/>
              <a:buFont typeface="Arial"/>
              <a:buNone/>
              <a:defRPr sz="4200" b="1">
                <a:solidFill>
                  <a:schemeClr val="dk1"/>
                </a:solidFill>
              </a:defRPr>
            </a:lvl9pPr>
          </a:lstStyle>
          <a:p>
            <a:endParaRPr/>
          </a:p>
        </p:txBody>
      </p:sp>
      <p:sp>
        <p:nvSpPr>
          <p:cNvPr id="39" name="Google Shape;3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40" name="Google Shape;4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3600"/>
              <a:buFont typeface="Arial"/>
              <a:buNone/>
              <a:defRPr sz="3600" b="1">
                <a:solidFill>
                  <a:schemeClr val="dk1"/>
                </a:solidFill>
              </a:defRPr>
            </a:lvl2pPr>
            <a:lvl3pPr lvl="2" rtl="0">
              <a:spcBef>
                <a:spcPts val="0"/>
              </a:spcBef>
              <a:spcAft>
                <a:spcPts val="0"/>
              </a:spcAft>
              <a:buClr>
                <a:schemeClr val="dk1"/>
              </a:buClr>
              <a:buSzPts val="3600"/>
              <a:buFont typeface="Arial"/>
              <a:buNone/>
              <a:defRPr sz="3600" b="1">
                <a:solidFill>
                  <a:schemeClr val="dk1"/>
                </a:solidFill>
              </a:defRPr>
            </a:lvl3pPr>
            <a:lvl4pPr lvl="3" rtl="0">
              <a:spcBef>
                <a:spcPts val="0"/>
              </a:spcBef>
              <a:spcAft>
                <a:spcPts val="0"/>
              </a:spcAft>
              <a:buClr>
                <a:schemeClr val="dk1"/>
              </a:buClr>
              <a:buSzPts val="3600"/>
              <a:buFont typeface="Arial"/>
              <a:buNone/>
              <a:defRPr sz="3600" b="1">
                <a:solidFill>
                  <a:schemeClr val="dk1"/>
                </a:solidFill>
              </a:defRPr>
            </a:lvl4pPr>
            <a:lvl5pPr lvl="4" rtl="0">
              <a:spcBef>
                <a:spcPts val="0"/>
              </a:spcBef>
              <a:spcAft>
                <a:spcPts val="0"/>
              </a:spcAft>
              <a:buClr>
                <a:schemeClr val="dk1"/>
              </a:buClr>
              <a:buSzPts val="3600"/>
              <a:buFont typeface="Arial"/>
              <a:buNone/>
              <a:defRPr sz="3600" b="1">
                <a:solidFill>
                  <a:schemeClr val="dk1"/>
                </a:solidFill>
              </a:defRPr>
            </a:lvl5pPr>
            <a:lvl6pPr lvl="5" rtl="0">
              <a:spcBef>
                <a:spcPts val="0"/>
              </a:spcBef>
              <a:spcAft>
                <a:spcPts val="0"/>
              </a:spcAft>
              <a:buClr>
                <a:schemeClr val="dk1"/>
              </a:buClr>
              <a:buSzPts val="3600"/>
              <a:buFont typeface="Arial"/>
              <a:buNone/>
              <a:defRPr sz="3600" b="1">
                <a:solidFill>
                  <a:schemeClr val="dk1"/>
                </a:solidFill>
              </a:defRPr>
            </a:lvl6pPr>
            <a:lvl7pPr lvl="6" rtl="0">
              <a:spcBef>
                <a:spcPts val="0"/>
              </a:spcBef>
              <a:spcAft>
                <a:spcPts val="0"/>
              </a:spcAft>
              <a:buClr>
                <a:schemeClr val="dk1"/>
              </a:buClr>
              <a:buSzPts val="3600"/>
              <a:buFont typeface="Arial"/>
              <a:buNone/>
              <a:defRPr sz="3600" b="1">
                <a:solidFill>
                  <a:schemeClr val="dk1"/>
                </a:solidFill>
              </a:defRPr>
            </a:lvl7pPr>
            <a:lvl8pPr lvl="7" rtl="0">
              <a:spcBef>
                <a:spcPts val="0"/>
              </a:spcBef>
              <a:spcAft>
                <a:spcPts val="0"/>
              </a:spcAft>
              <a:buClr>
                <a:schemeClr val="dk1"/>
              </a:buClr>
              <a:buSzPts val="3600"/>
              <a:buFont typeface="Arial"/>
              <a:buNone/>
              <a:defRPr sz="3600" b="1">
                <a:solidFill>
                  <a:schemeClr val="dk1"/>
                </a:solidFill>
              </a:defRPr>
            </a:lvl8pPr>
            <a:lvl9pPr lvl="8" rtl="0">
              <a:spcBef>
                <a:spcPts val="0"/>
              </a:spcBef>
              <a:spcAft>
                <a:spcPts val="0"/>
              </a:spcAft>
              <a:buClr>
                <a:schemeClr val="dk1"/>
              </a:buClr>
              <a:buSzPts val="3600"/>
              <a:buFont typeface="Arial"/>
              <a:buNone/>
              <a:defRPr sz="3600" b="1">
                <a:solidFill>
                  <a:schemeClr val="dk1"/>
                </a:solidFill>
              </a:defRPr>
            </a:lvl9pPr>
          </a:lstStyle>
          <a:p>
            <a:endParaRPr/>
          </a:p>
        </p:txBody>
      </p:sp>
      <p:sp>
        <p:nvSpPr>
          <p:cNvPr id="43" name="Google Shape;43;p11"/>
          <p:cNvSpPr/>
          <p:nvPr/>
        </p:nvSpPr>
        <p:spPr>
          <a:xfrm>
            <a:off x="-19225" y="1760200"/>
            <a:ext cx="9163200" cy="3438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b="1">
                <a:solidFill>
                  <a:schemeClr val="dk1"/>
                </a:solidFill>
              </a:defRPr>
            </a:lvl2pPr>
            <a:lvl3pPr lvl="2" rtl="0">
              <a:spcBef>
                <a:spcPts val="0"/>
              </a:spcBef>
              <a:spcAft>
                <a:spcPts val="0"/>
              </a:spcAft>
              <a:buClr>
                <a:schemeClr val="dk1"/>
              </a:buClr>
              <a:buSzPts val="2800"/>
              <a:buFont typeface="Arial"/>
              <a:buNone/>
              <a:defRPr sz="2800" b="1">
                <a:solidFill>
                  <a:schemeClr val="dk1"/>
                </a:solidFill>
              </a:defRPr>
            </a:lvl3pPr>
            <a:lvl4pPr lvl="3" rtl="0">
              <a:spcBef>
                <a:spcPts val="0"/>
              </a:spcBef>
              <a:spcAft>
                <a:spcPts val="0"/>
              </a:spcAft>
              <a:buClr>
                <a:schemeClr val="dk1"/>
              </a:buClr>
              <a:buSzPts val="2800"/>
              <a:buFont typeface="Arial"/>
              <a:buNone/>
              <a:defRPr sz="2800" b="1">
                <a:solidFill>
                  <a:schemeClr val="dk1"/>
                </a:solidFill>
              </a:defRPr>
            </a:lvl4pPr>
            <a:lvl5pPr lvl="4" rtl="0">
              <a:spcBef>
                <a:spcPts val="0"/>
              </a:spcBef>
              <a:spcAft>
                <a:spcPts val="0"/>
              </a:spcAft>
              <a:buClr>
                <a:schemeClr val="dk1"/>
              </a:buClr>
              <a:buSzPts val="2800"/>
              <a:buFont typeface="Arial"/>
              <a:buNone/>
              <a:defRPr sz="2800" b="1">
                <a:solidFill>
                  <a:schemeClr val="dk1"/>
                </a:solidFill>
              </a:defRPr>
            </a:lvl5pPr>
            <a:lvl6pPr lvl="5" rtl="0">
              <a:spcBef>
                <a:spcPts val="0"/>
              </a:spcBef>
              <a:spcAft>
                <a:spcPts val="0"/>
              </a:spcAft>
              <a:buClr>
                <a:schemeClr val="dk1"/>
              </a:buClr>
              <a:buSzPts val="2800"/>
              <a:buFont typeface="Arial"/>
              <a:buNone/>
              <a:defRPr sz="2800" b="1">
                <a:solidFill>
                  <a:schemeClr val="dk1"/>
                </a:solidFill>
              </a:defRPr>
            </a:lvl6pPr>
            <a:lvl7pPr lvl="6" rtl="0">
              <a:spcBef>
                <a:spcPts val="0"/>
              </a:spcBef>
              <a:spcAft>
                <a:spcPts val="0"/>
              </a:spcAft>
              <a:buClr>
                <a:schemeClr val="dk1"/>
              </a:buClr>
              <a:buSzPts val="2800"/>
              <a:buFont typeface="Arial"/>
              <a:buNone/>
              <a:defRPr sz="2800" b="1">
                <a:solidFill>
                  <a:schemeClr val="dk1"/>
                </a:solidFill>
              </a:defRPr>
            </a:lvl7pPr>
            <a:lvl8pPr lvl="7" rtl="0">
              <a:spcBef>
                <a:spcPts val="0"/>
              </a:spcBef>
              <a:spcAft>
                <a:spcPts val="0"/>
              </a:spcAft>
              <a:buClr>
                <a:schemeClr val="dk1"/>
              </a:buClr>
              <a:buSzPts val="2800"/>
              <a:buFont typeface="Arial"/>
              <a:buNone/>
              <a:defRPr sz="2800" b="1">
                <a:solidFill>
                  <a:schemeClr val="dk1"/>
                </a:solidFill>
              </a:defRPr>
            </a:lvl8pPr>
            <a:lvl9pPr lvl="8" rtl="0">
              <a:spcBef>
                <a:spcPts val="0"/>
              </a:spcBef>
              <a:spcAft>
                <a:spcPts val="0"/>
              </a:spcAft>
              <a:buClr>
                <a:schemeClr val="dk1"/>
              </a:buClr>
              <a:buSzPts val="2800"/>
              <a:buFont typeface="Arial"/>
              <a:buNone/>
              <a:defRPr sz="2800" b="1">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15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15000"/>
              </a:lnSpc>
              <a:spcBef>
                <a:spcPts val="1600"/>
              </a:spcBef>
              <a:spcAft>
                <a:spcPts val="160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datascience.stackexchange.com/questions/53995/what-does-embedding-mean-in-machine-learnin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hyperlink" Target="https://jalammar.github.io/illustrated-word2vec/" TargetMode="Externa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instaloader.github.io/index.html"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www.reddit.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backlinko.com/reddit-user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backlinko.com/reddit-user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9"/>
          <p:cNvSpPr txBox="1">
            <a:spLocks noGrp="1"/>
          </p:cNvSpPr>
          <p:nvPr>
            <p:ph type="ctrTitle"/>
          </p:nvPr>
        </p:nvSpPr>
        <p:spPr>
          <a:xfrm>
            <a:off x="311708" y="2116175"/>
            <a:ext cx="8520600" cy="205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100"/>
              <a:buFont typeface="Arial"/>
              <a:buNone/>
            </a:pPr>
            <a:r>
              <a:rPr lang="en" sz="4100"/>
              <a:t>Investigating Celebrity Endorsements: </a:t>
            </a:r>
            <a:endParaRPr sz="4100"/>
          </a:p>
          <a:p>
            <a:pPr marL="0" marR="0" lvl="0" indent="0" algn="l" rtl="0">
              <a:lnSpc>
                <a:spcPct val="100000"/>
              </a:lnSpc>
              <a:spcBef>
                <a:spcPts val="0"/>
              </a:spcBef>
              <a:spcAft>
                <a:spcPts val="0"/>
              </a:spcAft>
              <a:buClr>
                <a:schemeClr val="dk1"/>
              </a:buClr>
              <a:buSzPts val="1100"/>
              <a:buFont typeface="Arial"/>
              <a:buNone/>
            </a:pPr>
            <a:r>
              <a:rPr lang="en" sz="4100"/>
              <a:t>A Data-Driven Exploration</a:t>
            </a:r>
            <a:endParaRPr sz="4100"/>
          </a:p>
        </p:txBody>
      </p:sp>
      <p:sp>
        <p:nvSpPr>
          <p:cNvPr id="71" name="Google Shape;71;p19"/>
          <p:cNvSpPr txBox="1">
            <a:spLocks noGrp="1"/>
          </p:cNvSpPr>
          <p:nvPr>
            <p:ph type="subTitle" idx="1"/>
          </p:nvPr>
        </p:nvSpPr>
        <p:spPr>
          <a:xfrm>
            <a:off x="311700" y="4205725"/>
            <a:ext cx="8151600" cy="7926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100"/>
              <a:buFont typeface="Arial"/>
              <a:buNone/>
            </a:pPr>
            <a:r>
              <a:rPr lang="en" sz="2400" i="1">
                <a:latin typeface="Calibri"/>
                <a:ea typeface="Calibri"/>
                <a:cs typeface="Calibri"/>
                <a:sym typeface="Calibri"/>
              </a:rPr>
              <a:t>Jinhang Jiang, Bhavana Patil, Dhruv Tyagi, Jinghuan Li</a:t>
            </a:r>
            <a:endParaRPr sz="2400" i="1">
              <a:latin typeface="Calibri"/>
              <a:ea typeface="Calibri"/>
              <a:cs typeface="Calibri"/>
              <a:sym typeface="Calibri"/>
            </a:endParaRPr>
          </a:p>
          <a:p>
            <a:pPr marL="0" lvl="0" indent="0" algn="l" rtl="0">
              <a:spcBef>
                <a:spcPts val="480"/>
              </a:spcBef>
              <a:spcAft>
                <a:spcPts val="0"/>
              </a:spcAft>
              <a:buClr>
                <a:schemeClr val="dk1"/>
              </a:buClr>
              <a:buSzPts val="1100"/>
              <a:buFont typeface="Arial"/>
              <a:buNone/>
            </a:pPr>
            <a:r>
              <a:rPr lang="en" sz="2400" i="1">
                <a:latin typeface="Calibri"/>
                <a:ea typeface="Calibri"/>
                <a:cs typeface="Calibri"/>
                <a:sym typeface="Calibri"/>
              </a:rPr>
              <a:t>Guided by: Dr. Victor Benjamin</a:t>
            </a:r>
            <a:endParaRPr sz="2400" i="1">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Collected Data</a:t>
            </a:r>
            <a:endParaRPr>
              <a:highlight>
                <a:srgbClr val="FFC000"/>
              </a:highlight>
            </a:endParaRPr>
          </a:p>
        </p:txBody>
      </p:sp>
      <p:sp>
        <p:nvSpPr>
          <p:cNvPr id="149" name="Google Shape;149;p28"/>
          <p:cNvSpPr txBox="1">
            <a:spLocks noGrp="1"/>
          </p:cNvSpPr>
          <p:nvPr>
            <p:ph type="body" idx="1"/>
          </p:nvPr>
        </p:nvSpPr>
        <p:spPr>
          <a:xfrm>
            <a:off x="311697" y="1204825"/>
            <a:ext cx="7820400" cy="3201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1600"/>
              </a:spcBef>
              <a:spcAft>
                <a:spcPts val="0"/>
              </a:spcAft>
              <a:buClr>
                <a:schemeClr val="dk1"/>
              </a:buClr>
              <a:buSzPts val="1800"/>
              <a:buChar char="❖"/>
            </a:pPr>
            <a:r>
              <a:rPr lang="en" sz="1800">
                <a:solidFill>
                  <a:schemeClr val="dk1"/>
                </a:solidFill>
              </a:rPr>
              <a:t>Data is grouped into three versions for testing and case study:</a:t>
            </a:r>
            <a:endParaRPr sz="1800">
              <a:solidFill>
                <a:schemeClr val="dk1"/>
              </a:solidFill>
            </a:endParaRPr>
          </a:p>
          <a:p>
            <a:pPr marL="914400" marR="0" lvl="1" indent="-342900" algn="l" rtl="0">
              <a:lnSpc>
                <a:spcPct val="115000"/>
              </a:lnSpc>
              <a:spcBef>
                <a:spcPts val="0"/>
              </a:spcBef>
              <a:spcAft>
                <a:spcPts val="0"/>
              </a:spcAft>
              <a:buClr>
                <a:schemeClr val="dk1"/>
              </a:buClr>
              <a:buSzPts val="1800"/>
              <a:buChar char="➢"/>
            </a:pPr>
            <a:r>
              <a:rPr lang="en" sz="1800">
                <a:solidFill>
                  <a:schemeClr val="dk1"/>
                </a:solidFill>
              </a:rPr>
              <a:t>Version 1: 14 Celebrities is sponsored by Adidas</a:t>
            </a:r>
            <a:endParaRPr sz="1800">
              <a:solidFill>
                <a:schemeClr val="dk1"/>
              </a:solidFill>
            </a:endParaRPr>
          </a:p>
          <a:p>
            <a:pPr marL="914400" marR="0" lvl="1" indent="-342900" algn="l" rtl="0">
              <a:lnSpc>
                <a:spcPct val="115000"/>
              </a:lnSpc>
              <a:spcBef>
                <a:spcPts val="0"/>
              </a:spcBef>
              <a:spcAft>
                <a:spcPts val="0"/>
              </a:spcAft>
              <a:buClr>
                <a:schemeClr val="dk1"/>
              </a:buClr>
              <a:buSzPts val="1800"/>
              <a:buChar char="➢"/>
            </a:pPr>
            <a:r>
              <a:rPr lang="en" sz="1800">
                <a:solidFill>
                  <a:schemeClr val="dk1"/>
                </a:solidFill>
              </a:rPr>
              <a:t>Version 2: Two adidas sponsored Korean celebrities + another eight picked Korean celebrities (based on stage style and popularity)</a:t>
            </a:r>
            <a:endParaRPr sz="1800">
              <a:solidFill>
                <a:schemeClr val="dk1"/>
              </a:solidFill>
            </a:endParaRPr>
          </a:p>
          <a:p>
            <a:pPr marL="914400" marR="0" lvl="1" indent="-342900" algn="l" rtl="0">
              <a:lnSpc>
                <a:spcPct val="115000"/>
              </a:lnSpc>
              <a:spcBef>
                <a:spcPts val="0"/>
              </a:spcBef>
              <a:spcAft>
                <a:spcPts val="0"/>
              </a:spcAft>
              <a:buClr>
                <a:schemeClr val="dk1"/>
              </a:buClr>
              <a:buSzPts val="1800"/>
              <a:buChar char="➢"/>
            </a:pPr>
            <a:r>
              <a:rPr lang="en" sz="1800">
                <a:solidFill>
                  <a:schemeClr val="dk1"/>
                </a:solidFill>
              </a:rPr>
              <a:t>Version 3: Combined of version 1&amp;2, aiming to improve the performance of the model</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1029225"/>
            <a:ext cx="7215900" cy="298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 sz="4700" b="1" i="0" u="none" strike="noStrike" cap="none">
                <a:solidFill>
                  <a:srgbClr val="FFFFFF"/>
                </a:solidFill>
                <a:latin typeface="Arial"/>
                <a:ea typeface="Arial"/>
                <a:cs typeface="Arial"/>
                <a:sym typeface="Arial"/>
              </a:rPr>
              <a:t>How do we </a:t>
            </a:r>
            <a:r>
              <a:rPr lang="en" sz="4700">
                <a:solidFill>
                  <a:srgbClr val="FFFFFF"/>
                </a:solidFill>
              </a:rPr>
              <a:t>bring the machine learning</a:t>
            </a:r>
            <a:r>
              <a:rPr lang="en" sz="4700" b="1" i="0" u="none" strike="noStrike" cap="none">
                <a:solidFill>
                  <a:srgbClr val="FFFFFF"/>
                </a:solidFill>
                <a:latin typeface="Arial"/>
                <a:ea typeface="Arial"/>
                <a:cs typeface="Arial"/>
                <a:sym typeface="Arial"/>
              </a:rPr>
              <a:t> into the </a:t>
            </a:r>
            <a:r>
              <a:rPr lang="en" sz="4700">
                <a:solidFill>
                  <a:srgbClr val="FFFFFF"/>
                </a:solidFill>
                <a:highlight>
                  <a:srgbClr val="000000"/>
                </a:highlight>
              </a:rPr>
              <a:t>business decisions</a:t>
            </a:r>
            <a:r>
              <a:rPr lang="en" sz="4700" b="1" i="0" u="none" strike="noStrike" cap="none">
                <a:solidFill>
                  <a:srgbClr val="FFFFFF"/>
                </a:solidFill>
                <a:highlight>
                  <a:srgbClr val="000000"/>
                </a:highlight>
                <a:latin typeface="Arial"/>
                <a:ea typeface="Arial"/>
                <a:cs typeface="Arial"/>
                <a:sym typeface="Arial"/>
              </a:rPr>
              <a:t>?</a:t>
            </a:r>
            <a:endParaRPr sz="4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Model Design and Training</a:t>
            </a:r>
            <a:endParaRPr>
              <a:highlight>
                <a:srgbClr val="FFC000"/>
              </a:highlight>
            </a:endParaRPr>
          </a:p>
        </p:txBody>
      </p:sp>
      <p:sp>
        <p:nvSpPr>
          <p:cNvPr id="160" name="Google Shape;160;p30"/>
          <p:cNvSpPr txBox="1">
            <a:spLocks noGrp="1"/>
          </p:cNvSpPr>
          <p:nvPr>
            <p:ph type="body" idx="1"/>
          </p:nvPr>
        </p:nvSpPr>
        <p:spPr>
          <a:xfrm>
            <a:off x="311697" y="1204825"/>
            <a:ext cx="7820400" cy="3201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200000"/>
              </a:lnSpc>
              <a:spcBef>
                <a:spcPts val="1600"/>
              </a:spcBef>
              <a:spcAft>
                <a:spcPts val="0"/>
              </a:spcAft>
              <a:buSzPts val="1800"/>
              <a:buChar char="●"/>
            </a:pPr>
            <a:r>
              <a:rPr lang="en" sz="1800"/>
              <a:t>Text Mining </a:t>
            </a:r>
            <a:endParaRPr sz="1800"/>
          </a:p>
          <a:p>
            <a:pPr marL="914400" marR="0" lvl="1" indent="-342900" algn="l" rtl="0">
              <a:lnSpc>
                <a:spcPct val="200000"/>
              </a:lnSpc>
              <a:spcBef>
                <a:spcPts val="0"/>
              </a:spcBef>
              <a:spcAft>
                <a:spcPts val="0"/>
              </a:spcAft>
              <a:buSzPts val="1800"/>
              <a:buChar char="○"/>
            </a:pPr>
            <a:r>
              <a:rPr lang="en" sz="1800"/>
              <a:t>Word2vec, TF-IDF, and many others...</a:t>
            </a:r>
            <a:endParaRPr sz="1800"/>
          </a:p>
          <a:p>
            <a:pPr marL="457200" marR="0" lvl="0" indent="-342900" algn="l" rtl="0">
              <a:lnSpc>
                <a:spcPct val="200000"/>
              </a:lnSpc>
              <a:spcBef>
                <a:spcPts val="0"/>
              </a:spcBef>
              <a:spcAft>
                <a:spcPts val="0"/>
              </a:spcAft>
              <a:buSzPts val="1800"/>
              <a:buChar char="●"/>
            </a:pPr>
            <a:r>
              <a:rPr lang="en" sz="1800"/>
              <a:t>Social Network Analysis (SNA)</a:t>
            </a:r>
            <a:endParaRPr sz="1800"/>
          </a:p>
          <a:p>
            <a:pPr marL="914400" marR="0" lvl="1" indent="-342900" algn="l" rtl="0">
              <a:lnSpc>
                <a:spcPct val="200000"/>
              </a:lnSpc>
              <a:spcBef>
                <a:spcPts val="0"/>
              </a:spcBef>
              <a:spcAft>
                <a:spcPts val="0"/>
              </a:spcAft>
              <a:buSzPts val="1800"/>
              <a:buChar char="○"/>
            </a:pPr>
            <a:r>
              <a:rPr lang="en" sz="1800"/>
              <a:t>Basic decision modeling, node2vec</a:t>
            </a:r>
            <a:endParaRPr sz="1800"/>
          </a:p>
          <a:p>
            <a:pPr marL="457200" marR="0" lvl="0" indent="-342900" algn="l" rtl="0">
              <a:lnSpc>
                <a:spcPct val="200000"/>
              </a:lnSpc>
              <a:spcBef>
                <a:spcPts val="0"/>
              </a:spcBef>
              <a:spcAft>
                <a:spcPts val="0"/>
              </a:spcAft>
              <a:buSzPts val="1800"/>
              <a:buChar char="●"/>
            </a:pPr>
            <a:r>
              <a:rPr lang="en" sz="1800"/>
              <a:t>Image Analysis</a:t>
            </a:r>
            <a:endParaRPr sz="1800"/>
          </a:p>
          <a:p>
            <a:pPr marL="914400" marR="0" lvl="1" indent="-342900" algn="l" rtl="0">
              <a:lnSpc>
                <a:spcPct val="200000"/>
              </a:lnSpc>
              <a:spcBef>
                <a:spcPts val="0"/>
              </a:spcBef>
              <a:spcAft>
                <a:spcPts val="0"/>
              </a:spcAft>
              <a:buSzPts val="1800"/>
              <a:buChar char="○"/>
            </a:pPr>
            <a:r>
              <a:rPr lang="en" sz="1800"/>
              <a:t>Google NIMA</a:t>
            </a:r>
            <a:endParaRPr sz="1800"/>
          </a:p>
          <a:p>
            <a:pPr marL="0" marR="0" lvl="0" indent="0" algn="l" rtl="0">
              <a:lnSpc>
                <a:spcPct val="115000"/>
              </a:lnSpc>
              <a:spcBef>
                <a:spcPts val="1600"/>
              </a:spcBef>
              <a:spcAft>
                <a:spcPts val="0"/>
              </a:spcAft>
              <a:buClr>
                <a:schemeClr val="dk1"/>
              </a:buClr>
              <a:buSzPts val="1100"/>
              <a:buFont typeface="Arial"/>
              <a:buNone/>
            </a:pPr>
            <a:endParaRPr/>
          </a:p>
          <a:p>
            <a:pPr marL="0" marR="0" lvl="0" indent="0" algn="l" rtl="0">
              <a:lnSpc>
                <a:spcPct val="115000"/>
              </a:lnSpc>
              <a:spcBef>
                <a:spcPts val="1600"/>
              </a:spcBef>
              <a:spcAft>
                <a:spcPts val="0"/>
              </a:spcAft>
              <a:buClr>
                <a:srgbClr val="000000"/>
              </a:buClr>
              <a:buSzPts val="350"/>
              <a:buFont typeface="Arial"/>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Embedding</a:t>
            </a:r>
            <a:endParaRPr>
              <a:highlight>
                <a:srgbClr val="FFC000"/>
              </a:highlight>
            </a:endParaRPr>
          </a:p>
          <a:p>
            <a:pPr marL="0" marR="0" lvl="0" indent="0" algn="l" rtl="0">
              <a:lnSpc>
                <a:spcPct val="100000"/>
              </a:lnSpc>
              <a:spcBef>
                <a:spcPts val="0"/>
              </a:spcBef>
              <a:spcAft>
                <a:spcPts val="0"/>
              </a:spcAft>
              <a:buClr>
                <a:schemeClr val="dk1"/>
              </a:buClr>
              <a:buSzPts val="1100"/>
              <a:buFont typeface="Arial"/>
              <a:buNone/>
            </a:pPr>
            <a:endParaRPr>
              <a:highlight>
                <a:srgbClr val="FFC000"/>
              </a:highlight>
            </a:endParaRPr>
          </a:p>
          <a:p>
            <a:pPr marL="0" marR="0" lvl="0" indent="0" algn="l" rtl="0">
              <a:lnSpc>
                <a:spcPct val="100000"/>
              </a:lnSpc>
              <a:spcBef>
                <a:spcPts val="0"/>
              </a:spcBef>
              <a:spcAft>
                <a:spcPts val="0"/>
              </a:spcAft>
              <a:buClr>
                <a:schemeClr val="dk1"/>
              </a:buClr>
              <a:buSzPts val="700"/>
              <a:buFont typeface="Arial"/>
              <a:buNone/>
            </a:pPr>
            <a:endParaRPr>
              <a:highlight>
                <a:srgbClr val="FFC000"/>
              </a:highlight>
            </a:endParaRPr>
          </a:p>
        </p:txBody>
      </p:sp>
      <p:sp>
        <p:nvSpPr>
          <p:cNvPr id="166" name="Google Shape;166;p31"/>
          <p:cNvSpPr txBox="1"/>
          <p:nvPr/>
        </p:nvSpPr>
        <p:spPr>
          <a:xfrm>
            <a:off x="304025" y="1204825"/>
            <a:ext cx="4017000" cy="3227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800">
                <a:highlight>
                  <a:srgbClr val="FFFFFF"/>
                </a:highlight>
              </a:rPr>
              <a:t>In the context of machine learning, an </a:t>
            </a:r>
            <a:r>
              <a:rPr lang="en" sz="1800" b="1">
                <a:highlight>
                  <a:srgbClr val="FFFFFF"/>
                </a:highlight>
              </a:rPr>
              <a:t>embedding is a low-dimensional, learned continuous vector representation of discrete variables</a:t>
            </a:r>
            <a:r>
              <a:rPr lang="en" sz="1800">
                <a:highlight>
                  <a:srgbClr val="FFFFFF"/>
                </a:highlight>
              </a:rPr>
              <a:t> into which you can translate high-dimensional vectors. Generally, embeddings make ML models more efficient and easier to work with, and can be used with other models as well. </a:t>
            </a:r>
            <a:endParaRPr sz="1800">
              <a:highlight>
                <a:srgbClr val="FFFFFF"/>
              </a:highlight>
            </a:endParaRPr>
          </a:p>
          <a:p>
            <a:pPr marL="0" marR="0" lvl="0" indent="0" algn="l" rtl="0">
              <a:lnSpc>
                <a:spcPct val="115000"/>
              </a:lnSpc>
              <a:spcBef>
                <a:spcPts val="0"/>
              </a:spcBef>
              <a:spcAft>
                <a:spcPts val="0"/>
              </a:spcAft>
              <a:buClr>
                <a:schemeClr val="dk1"/>
              </a:buClr>
              <a:buSzPts val="1100"/>
              <a:buFont typeface="Arial"/>
              <a:buNone/>
            </a:pPr>
            <a:endParaRPr sz="1800">
              <a:highlight>
                <a:srgbClr val="FFFFFF"/>
              </a:highlight>
            </a:endParaRPr>
          </a:p>
          <a:p>
            <a:pPr marL="0" marR="0" lvl="0" indent="0" algn="l" rtl="0">
              <a:lnSpc>
                <a:spcPct val="115000"/>
              </a:lnSpc>
              <a:spcBef>
                <a:spcPts val="0"/>
              </a:spcBef>
              <a:spcAft>
                <a:spcPts val="0"/>
              </a:spcAft>
              <a:buClr>
                <a:schemeClr val="dk1"/>
              </a:buClr>
              <a:buSzPts val="1100"/>
              <a:buFont typeface="Arial"/>
              <a:buNone/>
            </a:pPr>
            <a:r>
              <a:rPr lang="en" sz="800">
                <a:highlight>
                  <a:srgbClr val="FFFFFF"/>
                </a:highlight>
              </a:rPr>
              <a:t>(Source:</a:t>
            </a:r>
            <a:r>
              <a:rPr lang="en" sz="800" u="sng">
                <a:solidFill>
                  <a:srgbClr val="0000FF"/>
                </a:solidFill>
                <a:highlight>
                  <a:srgbClr val="FFFFFF"/>
                </a:highlight>
                <a:hlinkClick r:id="rId3">
                  <a:extLst>
                    <a:ext uri="{A12FA001-AC4F-418D-AE19-62706E023703}">
                      <ahyp:hlinkClr xmlns:ahyp="http://schemas.microsoft.com/office/drawing/2018/hyperlinkcolor" val="tx"/>
                    </a:ext>
                  </a:extLst>
                </a:hlinkClick>
              </a:rPr>
              <a:t>https://datascience.stackexchange.com/questions/53995/what-does-embedding-mean-in-machine-learning</a:t>
            </a:r>
            <a:r>
              <a:rPr lang="en" sz="800">
                <a:highlight>
                  <a:srgbClr val="FFFFFF"/>
                </a:highlight>
              </a:rPr>
              <a:t>) </a:t>
            </a:r>
            <a:endParaRPr sz="800">
              <a:highlight>
                <a:srgbClr val="FFFFFF"/>
              </a:highlight>
            </a:endParaRPr>
          </a:p>
          <a:p>
            <a:pPr marL="0" marR="0" lvl="0" indent="0" algn="l" rtl="0">
              <a:lnSpc>
                <a:spcPct val="115000"/>
              </a:lnSpc>
              <a:spcBef>
                <a:spcPts val="0"/>
              </a:spcBef>
              <a:spcAft>
                <a:spcPts val="0"/>
              </a:spcAft>
              <a:buClr>
                <a:schemeClr val="dk1"/>
              </a:buClr>
              <a:buSzPts val="1100"/>
              <a:buFont typeface="Arial"/>
              <a:buNone/>
            </a:pPr>
            <a:endParaRPr sz="1800">
              <a:highlight>
                <a:srgbClr val="FFFFFF"/>
              </a:highlight>
            </a:endParaRPr>
          </a:p>
          <a:p>
            <a:pPr marL="0" marR="0" lvl="0" indent="0" algn="l" rtl="0">
              <a:lnSpc>
                <a:spcPct val="115000"/>
              </a:lnSpc>
              <a:spcBef>
                <a:spcPts val="0"/>
              </a:spcBef>
              <a:spcAft>
                <a:spcPts val="0"/>
              </a:spcAft>
              <a:buNone/>
            </a:pPr>
            <a:endParaRPr sz="1800">
              <a:highlight>
                <a:srgbClr val="FFFFFF"/>
              </a:highlight>
            </a:endParaRPr>
          </a:p>
        </p:txBody>
      </p:sp>
      <p:pic>
        <p:nvPicPr>
          <p:cNvPr id="167" name="Google Shape;167;p31"/>
          <p:cNvPicPr preferRelativeResize="0"/>
          <p:nvPr/>
        </p:nvPicPr>
        <p:blipFill>
          <a:blip r:embed="rId4">
            <a:alphaModFix/>
          </a:blip>
          <a:stretch>
            <a:fillRect/>
          </a:stretch>
        </p:blipFill>
        <p:spPr>
          <a:xfrm>
            <a:off x="4360950" y="1284175"/>
            <a:ext cx="4379976" cy="29992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2" descr="151027-Globe-Portraits.jpg"/>
          <p:cNvPicPr preferRelativeResize="0"/>
          <p:nvPr/>
        </p:nvPicPr>
        <p:blipFill rotWithShape="1">
          <a:blip r:embed="rId3">
            <a:alphaModFix/>
          </a:blip>
          <a:srcRect/>
          <a:stretch/>
        </p:blipFill>
        <p:spPr>
          <a:xfrm>
            <a:off x="0" y="-2745"/>
            <a:ext cx="9144000" cy="5146247"/>
          </a:xfrm>
          <a:prstGeom prst="rect">
            <a:avLst/>
          </a:prstGeom>
          <a:noFill/>
          <a:ln>
            <a:noFill/>
          </a:ln>
        </p:spPr>
      </p:pic>
      <p:sp>
        <p:nvSpPr>
          <p:cNvPr id="173" name="Google Shape;17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Arial"/>
              <a:buNone/>
            </a:pPr>
            <a:r>
              <a:rPr lang="en">
                <a:highlight>
                  <a:srgbClr val="FFC000"/>
                </a:highlight>
              </a:rPr>
              <a:t>Text Analytics</a:t>
            </a:r>
            <a:endParaRPr/>
          </a:p>
        </p:txBody>
      </p:sp>
      <p:grpSp>
        <p:nvGrpSpPr>
          <p:cNvPr id="174" name="Google Shape;174;p32"/>
          <p:cNvGrpSpPr/>
          <p:nvPr/>
        </p:nvGrpSpPr>
        <p:grpSpPr>
          <a:xfrm>
            <a:off x="449952" y="3712150"/>
            <a:ext cx="6545431" cy="643500"/>
            <a:chOff x="1593000" y="2322568"/>
            <a:chExt cx="5957975" cy="643500"/>
          </a:xfrm>
        </p:grpSpPr>
        <p:sp>
          <p:nvSpPr>
            <p:cNvPr id="175" name="Google Shape;175;p3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2"/>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1593000" y="2322575"/>
              <a:ext cx="6900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180" name="Google Shape;180;p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Sentence embeddings</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Good on small dataset (pre-trained models)</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Crashed with large dataset due to RAM limits</a:t>
              </a:r>
              <a:endParaRPr sz="900">
                <a:solidFill>
                  <a:srgbClr val="A72A1E"/>
                </a:solidFill>
                <a:latin typeface="Roboto"/>
                <a:ea typeface="Roboto"/>
                <a:cs typeface="Roboto"/>
                <a:sym typeface="Roboto"/>
              </a:endParaRPr>
            </a:p>
          </p:txBody>
        </p:sp>
      </p:grpSp>
      <p:grpSp>
        <p:nvGrpSpPr>
          <p:cNvPr id="181" name="Google Shape;181;p32"/>
          <p:cNvGrpSpPr/>
          <p:nvPr/>
        </p:nvGrpSpPr>
        <p:grpSpPr>
          <a:xfrm>
            <a:off x="449927" y="3057275"/>
            <a:ext cx="6545431" cy="643500"/>
            <a:chOff x="1593000" y="2322568"/>
            <a:chExt cx="5957975" cy="643500"/>
          </a:xfrm>
        </p:grpSpPr>
        <p:sp>
          <p:nvSpPr>
            <p:cNvPr id="182" name="Google Shape;182;p3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1593000" y="2322575"/>
              <a:ext cx="6900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87" name="Google Shape;187;p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Sentence embeddings</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State of the art model </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10+ pre-trained models from billions of words</a:t>
              </a:r>
              <a:endParaRPr sz="900">
                <a:solidFill>
                  <a:srgbClr val="A72A1E"/>
                </a:solidFill>
                <a:latin typeface="Roboto"/>
                <a:ea typeface="Roboto"/>
                <a:cs typeface="Roboto"/>
                <a:sym typeface="Roboto"/>
              </a:endParaRPr>
            </a:p>
          </p:txBody>
        </p:sp>
      </p:grpSp>
      <p:grpSp>
        <p:nvGrpSpPr>
          <p:cNvPr id="188" name="Google Shape;188;p32"/>
          <p:cNvGrpSpPr/>
          <p:nvPr/>
        </p:nvGrpSpPr>
        <p:grpSpPr>
          <a:xfrm>
            <a:off x="450051" y="2402400"/>
            <a:ext cx="6545431" cy="643500"/>
            <a:chOff x="1593000" y="2322568"/>
            <a:chExt cx="5957975" cy="643500"/>
          </a:xfrm>
        </p:grpSpPr>
        <p:sp>
          <p:nvSpPr>
            <p:cNvPr id="189" name="Google Shape;189;p3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GloVe + TF-IDF</a:t>
              </a:r>
              <a:endParaRPr/>
            </a:p>
          </p:txBody>
        </p:sp>
        <p:sp>
          <p:nvSpPr>
            <p:cNvPr id="191" name="Google Shape;191;p32"/>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1593000" y="2322575"/>
              <a:ext cx="6900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94" name="Google Shape;194;p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Word embeddings</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Pre-trained model</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1M+ words</a:t>
              </a:r>
              <a:endParaRPr sz="900">
                <a:solidFill>
                  <a:srgbClr val="A72A1E"/>
                </a:solidFill>
                <a:latin typeface="Roboto"/>
                <a:ea typeface="Roboto"/>
                <a:cs typeface="Roboto"/>
                <a:sym typeface="Roboto"/>
              </a:endParaRPr>
            </a:p>
          </p:txBody>
        </p:sp>
      </p:grpSp>
      <p:grpSp>
        <p:nvGrpSpPr>
          <p:cNvPr id="195" name="Google Shape;195;p32"/>
          <p:cNvGrpSpPr/>
          <p:nvPr/>
        </p:nvGrpSpPr>
        <p:grpSpPr>
          <a:xfrm>
            <a:off x="450052" y="1747525"/>
            <a:ext cx="6545431" cy="643500"/>
            <a:chOff x="1593000" y="2322568"/>
            <a:chExt cx="5957975" cy="643500"/>
          </a:xfrm>
        </p:grpSpPr>
        <p:sp>
          <p:nvSpPr>
            <p:cNvPr id="196" name="Google Shape;196;p32"/>
            <p:cNvSpPr/>
            <p:nvPr/>
          </p:nvSpPr>
          <p:spPr>
            <a:xfrm>
              <a:off x="3728375" y="2322568"/>
              <a:ext cx="3822600" cy="6435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flipH="1">
              <a:off x="2283025" y="2322575"/>
              <a:ext cx="1844400" cy="6426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rot="-5400000">
              <a:off x="3501574" y="1934671"/>
              <a:ext cx="643356" cy="1419149"/>
            </a:xfrm>
            <a:prstGeom prst="flowChartOffpageConnector">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2344286" y="2396376"/>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Word2vec + TF-IDF</a:t>
              </a:r>
              <a:endParaRPr sz="1000">
                <a:solidFill>
                  <a:srgbClr val="FFFFFF"/>
                </a:solidFill>
                <a:latin typeface="Roboto"/>
                <a:ea typeface="Roboto"/>
                <a:cs typeface="Roboto"/>
                <a:sym typeface="Roboto"/>
              </a:endParaRPr>
            </a:p>
          </p:txBody>
        </p:sp>
        <p:sp>
          <p:nvSpPr>
            <p:cNvPr id="200" name="Google Shape;200;p3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1593000" y="2322575"/>
              <a:ext cx="690000" cy="642600"/>
            </a:xfrm>
            <a:prstGeom prst="rect">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02" name="Google Shape;202;p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Word embeddings</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Vectors of numeric representations of words</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Self-trained model</a:t>
              </a:r>
              <a:endParaRPr sz="900">
                <a:solidFill>
                  <a:srgbClr val="A72A1E"/>
                </a:solidFill>
                <a:latin typeface="Roboto"/>
                <a:ea typeface="Roboto"/>
                <a:cs typeface="Roboto"/>
                <a:sym typeface="Roboto"/>
              </a:endParaRPr>
            </a:p>
          </p:txBody>
        </p:sp>
      </p:grpSp>
      <p:grpSp>
        <p:nvGrpSpPr>
          <p:cNvPr id="203" name="Google Shape;203;p32"/>
          <p:cNvGrpSpPr/>
          <p:nvPr/>
        </p:nvGrpSpPr>
        <p:grpSpPr>
          <a:xfrm>
            <a:off x="450015" y="1092650"/>
            <a:ext cx="6545431" cy="643500"/>
            <a:chOff x="1593000" y="2322568"/>
            <a:chExt cx="5957975" cy="643500"/>
          </a:xfrm>
        </p:grpSpPr>
        <p:sp>
          <p:nvSpPr>
            <p:cNvPr id="204" name="Google Shape;204;p3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TF-IDF </a:t>
              </a:r>
              <a:endParaRPr sz="1000">
                <a:solidFill>
                  <a:srgbClr val="FFFFFF"/>
                </a:solidFill>
                <a:latin typeface="Roboto"/>
                <a:ea typeface="Roboto"/>
                <a:cs typeface="Roboto"/>
                <a:sym typeface="Roboto"/>
              </a:endParaRPr>
            </a:p>
          </p:txBody>
        </p:sp>
        <p:sp>
          <p:nvSpPr>
            <p:cNvPr id="208" name="Google Shape;208;p3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1593000" y="2322575"/>
              <a:ext cx="690000" cy="642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10" name="Google Shape;210;p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Term frequency–inverse document frequency</a:t>
              </a:r>
              <a:endParaRPr sz="900">
                <a:solidFill>
                  <a:srgbClr val="A72A1E"/>
                </a:solidFill>
                <a:latin typeface="Roboto"/>
                <a:ea typeface="Roboto"/>
                <a:cs typeface="Roboto"/>
                <a:sym typeface="Roboto"/>
              </a:endParaRPr>
            </a:p>
            <a:p>
              <a:pPr marL="457200" lvl="0" indent="0" algn="l" rtl="0">
                <a:lnSpc>
                  <a:spcPct val="115000"/>
                </a:lnSpc>
                <a:spcBef>
                  <a:spcPts val="0"/>
                </a:spcBef>
                <a:spcAft>
                  <a:spcPts val="0"/>
                </a:spcAft>
                <a:buNone/>
              </a:pP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Reflects importance of a word to a document</a:t>
              </a:r>
              <a:endParaRPr sz="800">
                <a:solidFill>
                  <a:srgbClr val="A72A1E"/>
                </a:solidFill>
                <a:latin typeface="Roboto"/>
                <a:ea typeface="Roboto"/>
                <a:cs typeface="Roboto"/>
                <a:sym typeface="Roboto"/>
              </a:endParaRPr>
            </a:p>
          </p:txBody>
        </p:sp>
      </p:grpSp>
      <p:grpSp>
        <p:nvGrpSpPr>
          <p:cNvPr id="211" name="Google Shape;211;p32"/>
          <p:cNvGrpSpPr/>
          <p:nvPr/>
        </p:nvGrpSpPr>
        <p:grpSpPr>
          <a:xfrm>
            <a:off x="450003" y="4355650"/>
            <a:ext cx="6545431" cy="643500"/>
            <a:chOff x="1593000" y="2322568"/>
            <a:chExt cx="5957975" cy="643500"/>
          </a:xfrm>
        </p:grpSpPr>
        <p:sp>
          <p:nvSpPr>
            <p:cNvPr id="212" name="Google Shape;212;p32"/>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flipH="1">
              <a:off x="2283025" y="2322575"/>
              <a:ext cx="18444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rot="-5400000">
              <a:off x="3501574" y="1934671"/>
              <a:ext cx="643356" cy="1419149"/>
            </a:xfrm>
            <a:prstGeom prst="flowChartOffpageConnector">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1593000" y="2322575"/>
              <a:ext cx="690000" cy="642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06</a:t>
              </a:r>
              <a:endParaRPr sz="2600">
                <a:solidFill>
                  <a:srgbClr val="FFFFFF"/>
                </a:solidFill>
                <a:latin typeface="Roboto Thin"/>
                <a:ea typeface="Roboto Thin"/>
                <a:cs typeface="Roboto Thin"/>
                <a:sym typeface="Roboto Thin"/>
              </a:endParaRPr>
            </a:p>
          </p:txBody>
        </p:sp>
        <p:sp>
          <p:nvSpPr>
            <p:cNvPr id="217" name="Google Shape;217;p32"/>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Document embeddings</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Vectors of numeric representations of docs</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Self-trained model</a:t>
              </a:r>
              <a:endParaRPr sz="900">
                <a:solidFill>
                  <a:srgbClr val="A72A1E"/>
                </a:solidFill>
                <a:latin typeface="Roboto"/>
                <a:ea typeface="Roboto"/>
                <a:cs typeface="Roboto"/>
                <a:sym typeface="Roboto"/>
              </a:endParaRPr>
            </a:p>
          </p:txBody>
        </p:sp>
      </p:grpSp>
      <p:sp>
        <p:nvSpPr>
          <p:cNvPr id="218" name="Google Shape;218;p32"/>
          <p:cNvSpPr/>
          <p:nvPr/>
        </p:nvSpPr>
        <p:spPr>
          <a:xfrm>
            <a:off x="1273465" y="3134658"/>
            <a:ext cx="21321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BERT</a:t>
            </a:r>
            <a:endParaRPr sz="1000">
              <a:solidFill>
                <a:srgbClr val="FFFFFF"/>
              </a:solidFill>
              <a:latin typeface="Roboto"/>
              <a:ea typeface="Roboto"/>
              <a:cs typeface="Roboto"/>
              <a:sym typeface="Roboto"/>
            </a:endParaRPr>
          </a:p>
        </p:txBody>
      </p:sp>
      <p:sp>
        <p:nvSpPr>
          <p:cNvPr id="219" name="Google Shape;219;p32"/>
          <p:cNvSpPr/>
          <p:nvPr/>
        </p:nvSpPr>
        <p:spPr>
          <a:xfrm>
            <a:off x="1273490" y="3789533"/>
            <a:ext cx="21321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Sent2vec</a:t>
            </a:r>
            <a:endParaRPr sz="1000">
              <a:solidFill>
                <a:srgbClr val="FFFFFF"/>
              </a:solidFill>
              <a:latin typeface="Roboto"/>
              <a:ea typeface="Roboto"/>
              <a:cs typeface="Roboto"/>
              <a:sym typeface="Roboto"/>
            </a:endParaRPr>
          </a:p>
        </p:txBody>
      </p:sp>
      <p:sp>
        <p:nvSpPr>
          <p:cNvPr id="220" name="Google Shape;220;p32"/>
          <p:cNvSpPr/>
          <p:nvPr/>
        </p:nvSpPr>
        <p:spPr>
          <a:xfrm>
            <a:off x="1273541" y="4433033"/>
            <a:ext cx="21321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Doc2vec</a:t>
            </a:r>
            <a:endParaRPr sz="1000">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Word2vec</a:t>
            </a:r>
            <a:endParaRPr>
              <a:highlight>
                <a:srgbClr val="FFC000"/>
              </a:highlight>
            </a:endParaRPr>
          </a:p>
        </p:txBody>
      </p:sp>
      <p:pic>
        <p:nvPicPr>
          <p:cNvPr id="226" name="Google Shape;226;p33"/>
          <p:cNvPicPr preferRelativeResize="0"/>
          <p:nvPr/>
        </p:nvPicPr>
        <p:blipFill>
          <a:blip r:embed="rId3">
            <a:alphaModFix/>
          </a:blip>
          <a:stretch>
            <a:fillRect/>
          </a:stretch>
        </p:blipFill>
        <p:spPr>
          <a:xfrm>
            <a:off x="0" y="1628663"/>
            <a:ext cx="2933700" cy="2257425"/>
          </a:xfrm>
          <a:prstGeom prst="rect">
            <a:avLst/>
          </a:prstGeom>
          <a:noFill/>
          <a:ln>
            <a:noFill/>
          </a:ln>
        </p:spPr>
      </p:pic>
      <p:pic>
        <p:nvPicPr>
          <p:cNvPr id="227" name="Google Shape;227;p33"/>
          <p:cNvPicPr preferRelativeResize="0"/>
          <p:nvPr/>
        </p:nvPicPr>
        <p:blipFill>
          <a:blip r:embed="rId4">
            <a:alphaModFix/>
          </a:blip>
          <a:stretch>
            <a:fillRect/>
          </a:stretch>
        </p:blipFill>
        <p:spPr>
          <a:xfrm>
            <a:off x="3020213" y="1966800"/>
            <a:ext cx="5876925" cy="1581150"/>
          </a:xfrm>
          <a:prstGeom prst="rect">
            <a:avLst/>
          </a:prstGeom>
          <a:noFill/>
          <a:ln>
            <a:noFill/>
          </a:ln>
        </p:spPr>
      </p:pic>
      <p:sp>
        <p:nvSpPr>
          <p:cNvPr id="228" name="Google Shape;228;p33"/>
          <p:cNvSpPr txBox="1"/>
          <p:nvPr/>
        </p:nvSpPr>
        <p:spPr>
          <a:xfrm>
            <a:off x="275200" y="4707475"/>
            <a:ext cx="6454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Source: </a:t>
            </a:r>
            <a:r>
              <a:rPr lang="en" sz="800" u="sng">
                <a:solidFill>
                  <a:srgbClr val="0000FF"/>
                </a:solidFill>
                <a:hlinkClick r:id="rId5">
                  <a:extLst>
                    <a:ext uri="{A12FA001-AC4F-418D-AE19-62706E023703}">
                      <ahyp:hlinkClr xmlns:ahyp="http://schemas.microsoft.com/office/drawing/2018/hyperlinkcolor" val="tx"/>
                    </a:ext>
                  </a:extLst>
                </a:hlinkClick>
              </a:rPr>
              <a:t>https://jalammar.github.io/illustrated-word2vec/</a:t>
            </a:r>
            <a:r>
              <a:rPr lang="en" sz="800"/>
              <a:t> </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Word2vec</a:t>
            </a:r>
            <a:endParaRPr>
              <a:highlight>
                <a:srgbClr val="FFC000"/>
              </a:highlight>
            </a:endParaRPr>
          </a:p>
        </p:txBody>
      </p:sp>
      <p:pic>
        <p:nvPicPr>
          <p:cNvPr id="234" name="Google Shape;234;p34"/>
          <p:cNvPicPr preferRelativeResize="0"/>
          <p:nvPr/>
        </p:nvPicPr>
        <p:blipFill>
          <a:blip r:embed="rId3">
            <a:alphaModFix/>
          </a:blip>
          <a:stretch>
            <a:fillRect/>
          </a:stretch>
        </p:blipFill>
        <p:spPr>
          <a:xfrm>
            <a:off x="2022563" y="1106224"/>
            <a:ext cx="5098875" cy="2313825"/>
          </a:xfrm>
          <a:prstGeom prst="rect">
            <a:avLst/>
          </a:prstGeom>
          <a:noFill/>
          <a:ln>
            <a:noFill/>
          </a:ln>
        </p:spPr>
      </p:pic>
      <p:sp>
        <p:nvSpPr>
          <p:cNvPr id="235" name="Google Shape;235;p34"/>
          <p:cNvSpPr txBox="1"/>
          <p:nvPr/>
        </p:nvSpPr>
        <p:spPr>
          <a:xfrm>
            <a:off x="531925" y="3508550"/>
            <a:ext cx="8022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resulting vector from "king-man+woman" doesn't exactly equal "queen", but "queen" is the closest word to it from the 400,000 word embeddings we have in this collection.</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Word2vec</a:t>
            </a:r>
            <a:endParaRPr>
              <a:highlight>
                <a:srgbClr val="FFC000"/>
              </a:highlight>
            </a:endParaRPr>
          </a:p>
        </p:txBody>
      </p:sp>
      <p:pic>
        <p:nvPicPr>
          <p:cNvPr id="241" name="Google Shape;241;p35"/>
          <p:cNvPicPr preferRelativeResize="0"/>
          <p:nvPr/>
        </p:nvPicPr>
        <p:blipFill>
          <a:blip r:embed="rId3">
            <a:alphaModFix/>
          </a:blip>
          <a:stretch>
            <a:fillRect/>
          </a:stretch>
        </p:blipFill>
        <p:spPr>
          <a:xfrm>
            <a:off x="3022125" y="1017725"/>
            <a:ext cx="5122937" cy="3820975"/>
          </a:xfrm>
          <a:prstGeom prst="rect">
            <a:avLst/>
          </a:prstGeom>
          <a:noFill/>
          <a:ln>
            <a:noFill/>
          </a:ln>
        </p:spPr>
      </p:pic>
      <p:sp>
        <p:nvSpPr>
          <p:cNvPr id="242" name="Google Shape;242;p35"/>
          <p:cNvSpPr txBox="1"/>
          <p:nvPr/>
        </p:nvSpPr>
        <p:spPr>
          <a:xfrm>
            <a:off x="345700" y="1571250"/>
            <a:ext cx="2600100" cy="264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t>It did twice dimension reduction during the process: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a:t>a corpus of words </a:t>
            </a:r>
            <a:r>
              <a:rPr lang="en" b="1"/>
              <a:t>→</a:t>
            </a:r>
            <a:r>
              <a:rPr lang="en"/>
              <a:t> a list of unique words with vector representations</a:t>
            </a:r>
            <a:endParaRPr/>
          </a:p>
          <a:p>
            <a:pPr marL="0" lvl="0" indent="0" algn="l" rtl="0">
              <a:spcBef>
                <a:spcPts val="0"/>
              </a:spcBef>
              <a:spcAft>
                <a:spcPts val="0"/>
              </a:spcAft>
              <a:buNone/>
            </a:pPr>
            <a:endParaRPr/>
          </a:p>
          <a:p>
            <a:pPr marL="0" lvl="0" indent="0" algn="l" rtl="0">
              <a:spcBef>
                <a:spcPts val="0"/>
              </a:spcBef>
              <a:spcAft>
                <a:spcPts val="0"/>
              </a:spcAft>
              <a:buNone/>
            </a:pPr>
            <a:r>
              <a:rPr lang="en"/>
              <a:t>vectors → 2D embeddings</a:t>
            </a:r>
            <a:endParaRPr/>
          </a:p>
          <a:p>
            <a:pPr marL="0" lvl="0" indent="0" algn="l" rtl="0">
              <a:spcBef>
                <a:spcPts val="0"/>
              </a:spcBef>
              <a:spcAft>
                <a:spcPts val="0"/>
              </a:spcAft>
              <a:buNone/>
            </a:pP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TF-IDF</a:t>
            </a:r>
            <a:endParaRPr>
              <a:highlight>
                <a:srgbClr val="FFC000"/>
              </a:highlight>
            </a:endParaRPr>
          </a:p>
        </p:txBody>
      </p:sp>
      <p:pic>
        <p:nvPicPr>
          <p:cNvPr id="248" name="Google Shape;248;p36"/>
          <p:cNvPicPr preferRelativeResize="0"/>
          <p:nvPr/>
        </p:nvPicPr>
        <p:blipFill>
          <a:blip r:embed="rId3">
            <a:alphaModFix/>
          </a:blip>
          <a:stretch>
            <a:fillRect/>
          </a:stretch>
        </p:blipFill>
        <p:spPr>
          <a:xfrm>
            <a:off x="3783125" y="88250"/>
            <a:ext cx="4279575" cy="3157975"/>
          </a:xfrm>
          <a:prstGeom prst="rect">
            <a:avLst/>
          </a:prstGeom>
          <a:noFill/>
          <a:ln>
            <a:noFill/>
          </a:ln>
        </p:spPr>
      </p:pic>
      <p:pic>
        <p:nvPicPr>
          <p:cNvPr id="249" name="Google Shape;249;p36"/>
          <p:cNvPicPr preferRelativeResize="0"/>
          <p:nvPr/>
        </p:nvPicPr>
        <p:blipFill>
          <a:blip r:embed="rId4">
            <a:alphaModFix/>
          </a:blip>
          <a:stretch>
            <a:fillRect/>
          </a:stretch>
        </p:blipFill>
        <p:spPr>
          <a:xfrm>
            <a:off x="3783125" y="3344975"/>
            <a:ext cx="4279575" cy="1394473"/>
          </a:xfrm>
          <a:prstGeom prst="rect">
            <a:avLst/>
          </a:prstGeom>
          <a:noFill/>
          <a:ln>
            <a:noFill/>
          </a:ln>
        </p:spPr>
      </p:pic>
      <p:sp>
        <p:nvSpPr>
          <p:cNvPr id="250" name="Google Shape;250;p36"/>
          <p:cNvSpPr txBox="1"/>
          <p:nvPr/>
        </p:nvSpPr>
        <p:spPr>
          <a:xfrm>
            <a:off x="421900" y="1247500"/>
            <a:ext cx="28515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TF-IDF, short for </a:t>
            </a:r>
            <a:r>
              <a:rPr lang="en" sz="1800" b="1"/>
              <a:t>term frequency–inverse document frequency</a:t>
            </a:r>
            <a:r>
              <a:rPr lang="en" sz="1800"/>
              <a:t>, is a numerical statistic that is intended</a:t>
            </a:r>
            <a:r>
              <a:rPr lang="en" sz="1800" b="1"/>
              <a:t> </a:t>
            </a:r>
            <a:r>
              <a:rPr lang="en" sz="1800" b="1" i="1" u="sng"/>
              <a:t>to reflect how important a word is to a document in a collection or corpus</a:t>
            </a:r>
            <a:r>
              <a:rPr lang="en" sz="1800"/>
              <a:t>.</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How the modeling works</a:t>
            </a:r>
            <a:endParaRPr>
              <a:highlight>
                <a:srgbClr val="FFC000"/>
              </a:highlight>
            </a:endParaRPr>
          </a:p>
        </p:txBody>
      </p:sp>
      <p:pic>
        <p:nvPicPr>
          <p:cNvPr id="256" name="Google Shape;256;p37"/>
          <p:cNvPicPr preferRelativeResize="0"/>
          <p:nvPr/>
        </p:nvPicPr>
        <p:blipFill>
          <a:blip r:embed="rId3">
            <a:alphaModFix/>
          </a:blip>
          <a:stretch>
            <a:fillRect/>
          </a:stretch>
        </p:blipFill>
        <p:spPr>
          <a:xfrm>
            <a:off x="228600" y="1017725"/>
            <a:ext cx="8556171"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464100" y="2045225"/>
            <a:ext cx="2787600" cy="57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375"/>
              <a:buFont typeface="Arial"/>
              <a:buNone/>
            </a:pPr>
            <a:r>
              <a:rPr lang="en" sz="5500" b="1" i="0" u="none" strike="noStrike" cap="none">
                <a:solidFill>
                  <a:srgbClr val="FFFFFF"/>
                </a:solidFill>
                <a:latin typeface="Arial"/>
                <a:ea typeface="Arial"/>
                <a:cs typeface="Arial"/>
                <a:sym typeface="Arial"/>
              </a:rPr>
              <a:t>Agenda</a:t>
            </a:r>
            <a:endParaRPr/>
          </a:p>
        </p:txBody>
      </p:sp>
      <p:sp>
        <p:nvSpPr>
          <p:cNvPr id="77" name="Google Shape;77;p20"/>
          <p:cNvSpPr txBox="1">
            <a:spLocks noGrp="1"/>
          </p:cNvSpPr>
          <p:nvPr>
            <p:ph type="subTitle" idx="1"/>
          </p:nvPr>
        </p:nvSpPr>
        <p:spPr>
          <a:xfrm>
            <a:off x="4925925" y="1039900"/>
            <a:ext cx="3589500" cy="2755800"/>
          </a:xfrm>
          <a:prstGeom prst="rect">
            <a:avLst/>
          </a:prstGeom>
          <a:noFill/>
          <a:ln>
            <a:noFill/>
          </a:ln>
        </p:spPr>
        <p:txBody>
          <a:bodyPr spcFirstLastPara="1" wrap="square" lIns="91425" tIns="91425" rIns="91425" bIns="91425" anchor="ctr" anchorCtr="0">
            <a:noAutofit/>
          </a:bodyPr>
          <a:lstStyle/>
          <a:p>
            <a:pPr marL="457200" marR="0" lvl="0" indent="-361950" algn="l" rtl="0">
              <a:lnSpc>
                <a:spcPct val="100000"/>
              </a:lnSpc>
              <a:spcBef>
                <a:spcPts val="0"/>
              </a:spcBef>
              <a:spcAft>
                <a:spcPts val="0"/>
              </a:spcAft>
              <a:buClr>
                <a:srgbClr val="FFFFFF"/>
              </a:buClr>
              <a:buSzPts val="2100"/>
              <a:buChar char="●"/>
            </a:pPr>
            <a:r>
              <a:rPr lang="en" sz="2100">
                <a:solidFill>
                  <a:srgbClr val="FFFFFF"/>
                </a:solidFill>
              </a:rPr>
              <a:t>Business Motivation</a:t>
            </a:r>
            <a:endParaRPr sz="2100">
              <a:solidFill>
                <a:srgbClr val="FFFFFF"/>
              </a:solidFill>
            </a:endParaRPr>
          </a:p>
          <a:p>
            <a:pPr marL="457200" marR="0" lvl="0" indent="-361950" algn="l" rtl="0">
              <a:lnSpc>
                <a:spcPct val="100000"/>
              </a:lnSpc>
              <a:spcBef>
                <a:spcPts val="0"/>
              </a:spcBef>
              <a:spcAft>
                <a:spcPts val="0"/>
              </a:spcAft>
              <a:buClr>
                <a:srgbClr val="FFFFFF"/>
              </a:buClr>
              <a:buSzPts val="2100"/>
              <a:buChar char="●"/>
            </a:pPr>
            <a:r>
              <a:rPr lang="en" sz="2100">
                <a:solidFill>
                  <a:srgbClr val="FFFFFF"/>
                </a:solidFill>
              </a:rPr>
              <a:t>Model Design - </a:t>
            </a:r>
            <a:endParaRPr sz="2100">
              <a:solidFill>
                <a:srgbClr val="FFFFFF"/>
              </a:solidFill>
            </a:endParaRPr>
          </a:p>
          <a:p>
            <a:pPr marL="914400" marR="0" lvl="1" indent="-323850" algn="l" rtl="0">
              <a:lnSpc>
                <a:spcPct val="100000"/>
              </a:lnSpc>
              <a:spcBef>
                <a:spcPts val="0"/>
              </a:spcBef>
              <a:spcAft>
                <a:spcPts val="0"/>
              </a:spcAft>
              <a:buClr>
                <a:srgbClr val="FFFFFF"/>
              </a:buClr>
              <a:buSzPts val="1500"/>
              <a:buChar char="○"/>
            </a:pPr>
            <a:r>
              <a:rPr lang="en" sz="1500">
                <a:solidFill>
                  <a:srgbClr val="FFFFFF"/>
                </a:solidFill>
              </a:rPr>
              <a:t>Decision Support System(DSS)</a:t>
            </a:r>
            <a:endParaRPr sz="1500">
              <a:solidFill>
                <a:srgbClr val="FFFFFF"/>
              </a:solidFill>
            </a:endParaRPr>
          </a:p>
          <a:p>
            <a:pPr marL="457200" marR="0" lvl="0" indent="-361950" algn="l" rtl="0">
              <a:lnSpc>
                <a:spcPct val="100000"/>
              </a:lnSpc>
              <a:spcBef>
                <a:spcPts val="0"/>
              </a:spcBef>
              <a:spcAft>
                <a:spcPts val="0"/>
              </a:spcAft>
              <a:buClr>
                <a:srgbClr val="FFFFFF"/>
              </a:buClr>
              <a:buSzPts val="2100"/>
              <a:buChar char="●"/>
            </a:pPr>
            <a:r>
              <a:rPr lang="en" sz="2100">
                <a:solidFill>
                  <a:srgbClr val="FFFFFF"/>
                </a:solidFill>
              </a:rPr>
              <a:t>Case study 1</a:t>
            </a:r>
            <a:endParaRPr sz="2100">
              <a:solidFill>
                <a:srgbClr val="FFFFFF"/>
              </a:solidFill>
            </a:endParaRPr>
          </a:p>
          <a:p>
            <a:pPr marL="457200" marR="0" lvl="0" indent="-361950" algn="l" rtl="0">
              <a:lnSpc>
                <a:spcPct val="100000"/>
              </a:lnSpc>
              <a:spcBef>
                <a:spcPts val="0"/>
              </a:spcBef>
              <a:spcAft>
                <a:spcPts val="0"/>
              </a:spcAft>
              <a:buClr>
                <a:srgbClr val="FFFFFF"/>
              </a:buClr>
              <a:buSzPts val="2100"/>
              <a:buChar char="●"/>
            </a:pPr>
            <a:r>
              <a:rPr lang="en" sz="2100">
                <a:solidFill>
                  <a:srgbClr val="FFFFFF"/>
                </a:solidFill>
              </a:rPr>
              <a:t>Case study 2</a:t>
            </a:r>
            <a:endParaRPr sz="2100">
              <a:solidFill>
                <a:srgbClr val="FFFFFF"/>
              </a:solidFill>
            </a:endParaRPr>
          </a:p>
          <a:p>
            <a:pPr marL="457200" marR="0" lvl="0" indent="-361950" algn="l" rtl="0">
              <a:lnSpc>
                <a:spcPct val="100000"/>
              </a:lnSpc>
              <a:spcBef>
                <a:spcPts val="0"/>
              </a:spcBef>
              <a:spcAft>
                <a:spcPts val="0"/>
              </a:spcAft>
              <a:buClr>
                <a:srgbClr val="FFFFFF"/>
              </a:buClr>
              <a:buSzPts val="2100"/>
              <a:buChar char="●"/>
            </a:pPr>
            <a:r>
              <a:rPr lang="en" sz="2100">
                <a:solidFill>
                  <a:srgbClr val="FFFFFF"/>
                </a:solidFill>
              </a:rPr>
              <a:t>Exploring Instagram</a:t>
            </a:r>
            <a:endParaRPr sz="2100">
              <a:solidFill>
                <a:srgbClr val="FFFFFF"/>
              </a:solidFill>
            </a:endParaRPr>
          </a:p>
          <a:p>
            <a:pPr marL="457200" marR="0" lvl="0" indent="-361950" algn="l" rtl="0">
              <a:lnSpc>
                <a:spcPct val="100000"/>
              </a:lnSpc>
              <a:spcBef>
                <a:spcPts val="0"/>
              </a:spcBef>
              <a:spcAft>
                <a:spcPts val="0"/>
              </a:spcAft>
              <a:buClr>
                <a:srgbClr val="FFFFFF"/>
              </a:buClr>
              <a:buSzPts val="2100"/>
              <a:buChar char="●"/>
            </a:pPr>
            <a:r>
              <a:rPr lang="en" sz="2100">
                <a:solidFill>
                  <a:srgbClr val="FFFFFF"/>
                </a:solidFill>
              </a:rPr>
              <a:t>Summary</a:t>
            </a:r>
            <a:endParaRPr sz="21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8" descr="151027-Globe-Portraits.jpg"/>
          <p:cNvPicPr preferRelativeResize="0"/>
          <p:nvPr/>
        </p:nvPicPr>
        <p:blipFill rotWithShape="1">
          <a:blip r:embed="rId3">
            <a:alphaModFix/>
          </a:blip>
          <a:srcRect/>
          <a:stretch/>
        </p:blipFill>
        <p:spPr>
          <a:xfrm>
            <a:off x="0" y="-2745"/>
            <a:ext cx="9144000" cy="5146247"/>
          </a:xfrm>
          <a:prstGeom prst="rect">
            <a:avLst/>
          </a:prstGeom>
          <a:noFill/>
          <a:ln>
            <a:noFill/>
          </a:ln>
        </p:spPr>
      </p:pic>
      <p:sp>
        <p:nvSpPr>
          <p:cNvPr id="262" name="Google Shape;262;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Arial"/>
              <a:buNone/>
            </a:pPr>
            <a:r>
              <a:rPr lang="en">
                <a:highlight>
                  <a:srgbClr val="FFC000"/>
                </a:highlight>
              </a:rPr>
              <a:t>Social Network Analysis (SNA)</a:t>
            </a:r>
            <a:endParaRPr/>
          </a:p>
        </p:txBody>
      </p:sp>
      <p:sp>
        <p:nvSpPr>
          <p:cNvPr id="263" name="Google Shape;263;p38"/>
          <p:cNvSpPr txBox="1"/>
          <p:nvPr/>
        </p:nvSpPr>
        <p:spPr>
          <a:xfrm>
            <a:off x="449400" y="1247500"/>
            <a:ext cx="8049900" cy="36675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64" name="Google Shape;264;p38"/>
          <p:cNvPicPr preferRelativeResize="0"/>
          <p:nvPr/>
        </p:nvPicPr>
        <p:blipFill>
          <a:blip r:embed="rId4">
            <a:alphaModFix/>
          </a:blip>
          <a:stretch>
            <a:fillRect/>
          </a:stretch>
        </p:blipFill>
        <p:spPr>
          <a:xfrm>
            <a:off x="3856882" y="1247500"/>
            <a:ext cx="4642418" cy="3667501"/>
          </a:xfrm>
          <a:prstGeom prst="rect">
            <a:avLst/>
          </a:prstGeom>
          <a:noFill/>
          <a:ln>
            <a:noFill/>
          </a:ln>
        </p:spPr>
      </p:pic>
      <p:sp>
        <p:nvSpPr>
          <p:cNvPr id="265" name="Google Shape;265;p38"/>
          <p:cNvSpPr txBox="1"/>
          <p:nvPr/>
        </p:nvSpPr>
        <p:spPr>
          <a:xfrm>
            <a:off x="613800" y="1603600"/>
            <a:ext cx="31362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Social network analysis is the process of </a:t>
            </a:r>
            <a:r>
              <a:rPr lang="en" sz="1800" b="1"/>
              <a:t>investigating social structures</a:t>
            </a:r>
            <a:r>
              <a:rPr lang="en" sz="1800"/>
              <a:t> through the use of networks and graph theory.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It characterizes networked structures in terms of nodes and the ties, edges, or links that connect them.</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Basic Decision Modeling</a:t>
            </a:r>
            <a:endParaRPr>
              <a:highlight>
                <a:srgbClr val="FFC000"/>
              </a:highlight>
            </a:endParaRPr>
          </a:p>
        </p:txBody>
      </p:sp>
      <p:sp>
        <p:nvSpPr>
          <p:cNvPr id="271" name="Google Shape;271;p39"/>
          <p:cNvSpPr txBox="1"/>
          <p:nvPr/>
        </p:nvSpPr>
        <p:spPr>
          <a:xfrm>
            <a:off x="495250" y="1430875"/>
            <a:ext cx="8233200" cy="18933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SzPts val="1800"/>
              <a:buChar char="●"/>
            </a:pPr>
            <a:r>
              <a:rPr lang="en" sz="1800"/>
              <a:t>Implementation of term-document matrix in social network analysis</a:t>
            </a:r>
            <a:endParaRPr sz="1800"/>
          </a:p>
          <a:p>
            <a:pPr marL="914400" lvl="1" indent="-323850" algn="l" rtl="0">
              <a:lnSpc>
                <a:spcPct val="200000"/>
              </a:lnSpc>
              <a:spcBef>
                <a:spcPts val="0"/>
              </a:spcBef>
              <a:spcAft>
                <a:spcPts val="0"/>
              </a:spcAft>
              <a:buSzPts val="1500"/>
              <a:buChar char="○"/>
            </a:pPr>
            <a:r>
              <a:rPr lang="en" sz="1500"/>
              <a:t>Find the number of occurrences of each users for each influencer</a:t>
            </a:r>
            <a:endParaRPr sz="1500"/>
          </a:p>
          <a:p>
            <a:pPr marL="914400" lvl="1" indent="-323850" algn="l" rtl="0">
              <a:lnSpc>
                <a:spcPct val="200000"/>
              </a:lnSpc>
              <a:spcBef>
                <a:spcPts val="0"/>
              </a:spcBef>
              <a:spcAft>
                <a:spcPts val="0"/>
              </a:spcAft>
              <a:buSzPts val="1500"/>
              <a:buChar char="○"/>
            </a:pPr>
            <a:r>
              <a:rPr lang="en" sz="1500"/>
              <a:t>Compute the cosine similarity between the vectors of occurrences</a:t>
            </a:r>
            <a:endParaRPr sz="1500"/>
          </a:p>
          <a:p>
            <a:pPr marL="914400" lvl="1" indent="-323850" algn="l" rtl="0">
              <a:lnSpc>
                <a:spcPct val="200000"/>
              </a:lnSpc>
              <a:spcBef>
                <a:spcPts val="0"/>
              </a:spcBef>
              <a:spcAft>
                <a:spcPts val="0"/>
              </a:spcAft>
              <a:buSzPts val="1500"/>
              <a:buChar char="○"/>
            </a:pPr>
            <a:r>
              <a:rPr lang="en" sz="1500"/>
              <a:t>Sorting the results and find the closest ones</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sp>
        <p:nvSpPr>
          <p:cNvPr id="277" name="Google Shape;277;p40"/>
          <p:cNvSpPr txBox="1"/>
          <p:nvPr/>
        </p:nvSpPr>
        <p:spPr>
          <a:xfrm>
            <a:off x="495250" y="1202275"/>
            <a:ext cx="8233200" cy="2124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800"/>
              <a:t>Node2vec is an algorithm to generate vector representations of nodes on a graph, which is built upon the idea of word2vec. </a:t>
            </a:r>
            <a:endParaRPr sz="1800"/>
          </a:p>
          <a:p>
            <a:pPr marL="0" lvl="0" indent="0" algn="l" rtl="0">
              <a:lnSpc>
                <a:spcPct val="200000"/>
              </a:lnSpc>
              <a:spcBef>
                <a:spcPts val="0"/>
              </a:spcBef>
              <a:spcAft>
                <a:spcPts val="0"/>
              </a:spcAft>
              <a:buNone/>
            </a:pPr>
            <a:r>
              <a:rPr lang="en" sz="1800"/>
              <a:t>Primary function is to </a:t>
            </a:r>
            <a:r>
              <a:rPr lang="en" sz="1800" b="1"/>
              <a:t>convert high dimensional data/information into a low-dimensional representations</a:t>
            </a:r>
            <a:r>
              <a:rPr lang="en" sz="1800"/>
              <a:t>.</a:t>
            </a:r>
            <a:endParaRPr sz="1800"/>
          </a:p>
        </p:txBody>
      </p:sp>
      <p:pic>
        <p:nvPicPr>
          <p:cNvPr id="278" name="Google Shape;278;p40"/>
          <p:cNvPicPr preferRelativeResize="0"/>
          <p:nvPr/>
        </p:nvPicPr>
        <p:blipFill>
          <a:blip r:embed="rId3">
            <a:alphaModFix/>
          </a:blip>
          <a:stretch>
            <a:fillRect/>
          </a:stretch>
        </p:blipFill>
        <p:spPr>
          <a:xfrm>
            <a:off x="4698950" y="2784350"/>
            <a:ext cx="3810000" cy="2171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pic>
        <p:nvPicPr>
          <p:cNvPr id="284" name="Google Shape;284;p41"/>
          <p:cNvPicPr preferRelativeResize="0"/>
          <p:nvPr/>
        </p:nvPicPr>
        <p:blipFill>
          <a:blip r:embed="rId3">
            <a:alphaModFix/>
          </a:blip>
          <a:stretch>
            <a:fillRect/>
          </a:stretch>
        </p:blipFill>
        <p:spPr>
          <a:xfrm>
            <a:off x="311700" y="1318963"/>
            <a:ext cx="7979575" cy="2505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pic>
        <p:nvPicPr>
          <p:cNvPr id="290" name="Google Shape;290;p42"/>
          <p:cNvPicPr preferRelativeResize="0"/>
          <p:nvPr/>
        </p:nvPicPr>
        <p:blipFill>
          <a:blip r:embed="rId3">
            <a:alphaModFix/>
          </a:blip>
          <a:stretch>
            <a:fillRect/>
          </a:stretch>
        </p:blipFill>
        <p:spPr>
          <a:xfrm>
            <a:off x="5460925" y="1017725"/>
            <a:ext cx="3219850" cy="2163950"/>
          </a:xfrm>
          <a:prstGeom prst="rect">
            <a:avLst/>
          </a:prstGeom>
          <a:noFill/>
          <a:ln>
            <a:noFill/>
          </a:ln>
        </p:spPr>
      </p:pic>
      <p:sp>
        <p:nvSpPr>
          <p:cNvPr id="291" name="Google Shape;291;p42"/>
          <p:cNvSpPr txBox="1"/>
          <p:nvPr/>
        </p:nvSpPr>
        <p:spPr>
          <a:xfrm>
            <a:off x="403575" y="1155825"/>
            <a:ext cx="4896000" cy="396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t>It provides a way of balancing the exploration-exploitation tradeoff that in turn leads to representations obeying a spectrum of equivalences from homophily to structural equivalence.</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a:solidFill>
                  <a:schemeClr val="dk1"/>
                </a:solidFill>
                <a:highlight>
                  <a:srgbClr val="FFFFFF"/>
                </a:highlight>
              </a:rPr>
              <a:t>After transitioning to node </a:t>
            </a:r>
            <a:r>
              <a:rPr lang="en" sz="1800" b="1">
                <a:solidFill>
                  <a:schemeClr val="dk1"/>
                </a:solidFill>
                <a:highlight>
                  <a:srgbClr val="FFFFFF"/>
                </a:highlight>
              </a:rPr>
              <a:t>v</a:t>
            </a:r>
            <a:r>
              <a:rPr lang="en" sz="1800">
                <a:solidFill>
                  <a:schemeClr val="dk1"/>
                </a:solidFill>
                <a:highlight>
                  <a:srgbClr val="FFFFFF"/>
                </a:highlight>
              </a:rPr>
              <a:t> from </a:t>
            </a:r>
            <a:r>
              <a:rPr lang="en" sz="1800" b="1">
                <a:solidFill>
                  <a:schemeClr val="dk1"/>
                </a:solidFill>
                <a:highlight>
                  <a:srgbClr val="FFFFFF"/>
                </a:highlight>
              </a:rPr>
              <a:t>t</a:t>
            </a:r>
            <a:r>
              <a:rPr lang="en" sz="1800">
                <a:solidFill>
                  <a:schemeClr val="dk1"/>
                </a:solidFill>
                <a:highlight>
                  <a:srgbClr val="FFFFFF"/>
                </a:highlight>
              </a:rPr>
              <a:t>, the return hyperparameter, </a:t>
            </a:r>
            <a:r>
              <a:rPr lang="en" sz="1800" i="1">
                <a:solidFill>
                  <a:schemeClr val="dk1"/>
                </a:solidFill>
                <a:highlight>
                  <a:srgbClr val="FFFFFF"/>
                </a:highlight>
              </a:rPr>
              <a:t>p</a:t>
            </a:r>
            <a:r>
              <a:rPr lang="en" sz="1800">
                <a:solidFill>
                  <a:schemeClr val="dk1"/>
                </a:solidFill>
                <a:highlight>
                  <a:srgbClr val="FFFFFF"/>
                </a:highlight>
              </a:rPr>
              <a:t> and the in-out hyperparameter, </a:t>
            </a:r>
            <a:r>
              <a:rPr lang="en" sz="1800" i="1">
                <a:solidFill>
                  <a:schemeClr val="dk1"/>
                </a:solidFill>
                <a:highlight>
                  <a:srgbClr val="FFFFFF"/>
                </a:highlight>
              </a:rPr>
              <a:t>q</a:t>
            </a:r>
            <a:r>
              <a:rPr lang="en" sz="1800">
                <a:solidFill>
                  <a:schemeClr val="dk1"/>
                </a:solidFill>
                <a:highlight>
                  <a:srgbClr val="FFFFFF"/>
                </a:highlight>
              </a:rPr>
              <a:t> control the probability of a walk staying inward revisiting nodes (</a:t>
            </a:r>
            <a:r>
              <a:rPr lang="en" sz="1800" b="1">
                <a:solidFill>
                  <a:schemeClr val="dk1"/>
                </a:solidFill>
                <a:highlight>
                  <a:srgbClr val="FFFFFF"/>
                </a:highlight>
              </a:rPr>
              <a:t>t</a:t>
            </a:r>
            <a:r>
              <a:rPr lang="en" sz="1800">
                <a:solidFill>
                  <a:schemeClr val="dk1"/>
                </a:solidFill>
                <a:highlight>
                  <a:srgbClr val="FFFFFF"/>
                </a:highlight>
              </a:rPr>
              <a:t>), staying close to the preceding nodes (</a:t>
            </a:r>
            <a:r>
              <a:rPr lang="en" sz="1800" b="1">
                <a:solidFill>
                  <a:schemeClr val="dk1"/>
                </a:solidFill>
                <a:highlight>
                  <a:srgbClr val="FFFFFF"/>
                </a:highlight>
              </a:rPr>
              <a:t>x1</a:t>
            </a:r>
            <a:r>
              <a:rPr lang="en" sz="1800">
                <a:solidFill>
                  <a:schemeClr val="dk1"/>
                </a:solidFill>
                <a:highlight>
                  <a:srgbClr val="FFFFFF"/>
                </a:highlight>
              </a:rPr>
              <a:t>), or moving outward farther away (</a:t>
            </a:r>
            <a:r>
              <a:rPr lang="en" sz="1800" b="1">
                <a:solidFill>
                  <a:schemeClr val="dk1"/>
                </a:solidFill>
                <a:highlight>
                  <a:srgbClr val="FFFFFF"/>
                </a:highlight>
              </a:rPr>
              <a:t>x2</a:t>
            </a:r>
            <a:r>
              <a:rPr lang="en" sz="1800">
                <a:solidFill>
                  <a:schemeClr val="dk1"/>
                </a:solidFill>
                <a:highlight>
                  <a:srgbClr val="FFFFFF"/>
                </a:highlight>
              </a:rPr>
              <a:t>, </a:t>
            </a:r>
            <a:r>
              <a:rPr lang="en" sz="1800" b="1">
                <a:solidFill>
                  <a:schemeClr val="dk1"/>
                </a:solidFill>
                <a:highlight>
                  <a:srgbClr val="FFFFFF"/>
                </a:highlight>
              </a:rPr>
              <a:t>x3</a:t>
            </a:r>
            <a:r>
              <a:rPr lang="en" sz="1800">
                <a:solidFill>
                  <a:schemeClr val="dk1"/>
                </a:solidFill>
                <a:highlight>
                  <a:srgbClr val="FFFFFF"/>
                </a:highlight>
              </a:rPr>
              <a:t>).</a:t>
            </a:r>
            <a:endParaRPr sz="1800"/>
          </a:p>
        </p:txBody>
      </p:sp>
      <p:sp>
        <p:nvSpPr>
          <p:cNvPr id="292" name="Google Shape;292;p42"/>
          <p:cNvSpPr txBox="1"/>
          <p:nvPr/>
        </p:nvSpPr>
        <p:spPr>
          <a:xfrm>
            <a:off x="5556225" y="3383750"/>
            <a:ext cx="31245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If p&gt;q, the likelihood of going back to node (</a:t>
            </a:r>
            <a:r>
              <a:rPr lang="en" sz="1700" b="1"/>
              <a:t>t</a:t>
            </a:r>
            <a:r>
              <a:rPr lang="en" sz="1700"/>
              <a:t>) is diminishing;</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If q&gt;p, it will more likely revisit node (</a:t>
            </a:r>
            <a:r>
              <a:rPr lang="en" sz="1700" b="1"/>
              <a:t>t</a:t>
            </a:r>
            <a:r>
              <a:rPr lang="en" sz="1700"/>
              <a:t>).</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sp>
        <p:nvSpPr>
          <p:cNvPr id="298" name="Google Shape;298;p43"/>
          <p:cNvSpPr/>
          <p:nvPr/>
        </p:nvSpPr>
        <p:spPr>
          <a:xfrm>
            <a:off x="3487118" y="1781575"/>
            <a:ext cx="2210700" cy="2210700"/>
          </a:xfrm>
          <a:prstGeom prst="rect">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3"/>
          <p:cNvSpPr txBox="1"/>
          <p:nvPr/>
        </p:nvSpPr>
        <p:spPr>
          <a:xfrm>
            <a:off x="3930493" y="2101550"/>
            <a:ext cx="1360800" cy="155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rgbClr val="701C7F"/>
                </a:solidFill>
                <a:latin typeface="Roboto"/>
                <a:ea typeface="Roboto"/>
                <a:cs typeface="Roboto"/>
                <a:sym typeface="Roboto"/>
              </a:rPr>
              <a:t>Social Network Analysis</a:t>
            </a:r>
            <a:endParaRPr sz="1600" b="1">
              <a:solidFill>
                <a:srgbClr val="701C7F"/>
              </a:solidFill>
              <a:latin typeface="Roboto"/>
              <a:ea typeface="Roboto"/>
              <a:cs typeface="Roboto"/>
              <a:sym typeface="Roboto"/>
            </a:endParaRPr>
          </a:p>
          <a:p>
            <a:pPr marL="0" lvl="0" indent="0" algn="ctr" rtl="0">
              <a:lnSpc>
                <a:spcPct val="115000"/>
              </a:lnSpc>
              <a:spcBef>
                <a:spcPts val="0"/>
              </a:spcBef>
              <a:spcAft>
                <a:spcPts val="0"/>
              </a:spcAft>
              <a:buNone/>
            </a:pPr>
            <a:r>
              <a:rPr lang="en" sz="1600" b="1">
                <a:solidFill>
                  <a:srgbClr val="701C7F"/>
                </a:solidFill>
                <a:latin typeface="Roboto"/>
                <a:ea typeface="Roboto"/>
                <a:cs typeface="Roboto"/>
                <a:sym typeface="Roboto"/>
              </a:rPr>
              <a:t>(SNA)</a:t>
            </a:r>
            <a:endParaRPr sz="1600" b="1">
              <a:solidFill>
                <a:srgbClr val="701C7F"/>
              </a:solidFill>
              <a:latin typeface="Roboto"/>
              <a:ea typeface="Roboto"/>
              <a:cs typeface="Roboto"/>
              <a:sym typeface="Roboto"/>
            </a:endParaRPr>
          </a:p>
          <a:p>
            <a:pPr marL="0" lvl="0" indent="0" algn="ctr" rtl="0">
              <a:lnSpc>
                <a:spcPct val="115000"/>
              </a:lnSpc>
              <a:spcBef>
                <a:spcPts val="0"/>
              </a:spcBef>
              <a:spcAft>
                <a:spcPts val="0"/>
              </a:spcAft>
              <a:buNone/>
            </a:pPr>
            <a:r>
              <a:rPr lang="en" sz="1600" b="1">
                <a:solidFill>
                  <a:srgbClr val="701C7F"/>
                </a:solidFill>
                <a:latin typeface="Roboto"/>
                <a:ea typeface="Roboto"/>
                <a:cs typeface="Roboto"/>
                <a:sym typeface="Roboto"/>
              </a:rPr>
              <a:t>w. node2vec</a:t>
            </a:r>
            <a:endParaRPr sz="1600" b="1">
              <a:solidFill>
                <a:srgbClr val="701C7F"/>
              </a:solidFill>
              <a:latin typeface="Roboto"/>
              <a:ea typeface="Roboto"/>
              <a:cs typeface="Roboto"/>
              <a:sym typeface="Roboto"/>
            </a:endParaRPr>
          </a:p>
        </p:txBody>
      </p:sp>
      <p:grpSp>
        <p:nvGrpSpPr>
          <p:cNvPr id="300" name="Google Shape;300;p43"/>
          <p:cNvGrpSpPr/>
          <p:nvPr/>
        </p:nvGrpSpPr>
        <p:grpSpPr>
          <a:xfrm>
            <a:off x="5351877" y="1166925"/>
            <a:ext cx="1051500" cy="2456471"/>
            <a:chOff x="5351877" y="862125"/>
            <a:chExt cx="1051500" cy="2456471"/>
          </a:xfrm>
        </p:grpSpPr>
        <p:sp>
          <p:nvSpPr>
            <p:cNvPr id="301" name="Google Shape;301;p43"/>
            <p:cNvSpPr txBox="1"/>
            <p:nvPr/>
          </p:nvSpPr>
          <p:spPr>
            <a:xfrm rot="5400740">
              <a:off x="5339693" y="2435474"/>
              <a:ext cx="1393200" cy="3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900" b="1">
                  <a:solidFill>
                    <a:srgbClr val="551561"/>
                  </a:solidFill>
                  <a:latin typeface="Roboto"/>
                  <a:ea typeface="Roboto"/>
                  <a:cs typeface="Roboto"/>
                  <a:sym typeface="Roboto"/>
                </a:rPr>
                <a:t>Draw Graph</a:t>
              </a:r>
              <a:endParaRPr sz="900" b="1">
                <a:solidFill>
                  <a:srgbClr val="551561"/>
                </a:solidFill>
              </a:endParaRPr>
            </a:p>
          </p:txBody>
        </p:sp>
        <p:sp>
          <p:nvSpPr>
            <p:cNvPr id="302" name="Google Shape;302;p43"/>
            <p:cNvSpPr/>
            <p:nvPr/>
          </p:nvSpPr>
          <p:spPr>
            <a:xfrm rot="5400734">
              <a:off x="5175030" y="2539496"/>
              <a:ext cx="1405200" cy="152700"/>
            </a:xfrm>
            <a:prstGeom prst="rightArrow">
              <a:avLst>
                <a:gd name="adj1" fmla="val 25514"/>
                <a:gd name="adj2" fmla="val 64322"/>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5351877" y="862125"/>
              <a:ext cx="1051500" cy="1051500"/>
            </a:xfrm>
            <a:prstGeom prst="ellipse">
              <a:avLst/>
            </a:prstGeom>
            <a:solidFill>
              <a:srgbClr val="551561"/>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Data</a:t>
              </a:r>
              <a:endParaRPr sz="1200">
                <a:solidFill>
                  <a:srgbClr val="FFFFFF"/>
                </a:solidFill>
                <a:latin typeface="Roboto Medium"/>
                <a:ea typeface="Roboto Medium"/>
                <a:cs typeface="Roboto Medium"/>
                <a:sym typeface="Roboto Medium"/>
              </a:endParaRPr>
            </a:p>
          </p:txBody>
        </p:sp>
      </p:grpSp>
      <p:grpSp>
        <p:nvGrpSpPr>
          <p:cNvPr id="304" name="Google Shape;304;p43"/>
          <p:cNvGrpSpPr/>
          <p:nvPr/>
        </p:nvGrpSpPr>
        <p:grpSpPr>
          <a:xfrm>
            <a:off x="3885649" y="4094795"/>
            <a:ext cx="1405869" cy="456143"/>
            <a:chOff x="3885649" y="3789995"/>
            <a:chExt cx="1405869" cy="456143"/>
          </a:xfrm>
        </p:grpSpPr>
        <p:sp>
          <p:nvSpPr>
            <p:cNvPr id="305" name="Google Shape;305;p43"/>
            <p:cNvSpPr txBox="1"/>
            <p:nvPr/>
          </p:nvSpPr>
          <p:spPr>
            <a:xfrm rot="738">
              <a:off x="3894268" y="3888387"/>
              <a:ext cx="1397100" cy="3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900" b="1">
                  <a:solidFill>
                    <a:srgbClr val="701C7F"/>
                  </a:solidFill>
                  <a:latin typeface="Roboto"/>
                  <a:ea typeface="Roboto"/>
                  <a:cs typeface="Roboto"/>
                  <a:sym typeface="Roboto"/>
                </a:rPr>
                <a:t>Generate Embeddings</a:t>
              </a:r>
              <a:endParaRPr sz="900" b="1">
                <a:solidFill>
                  <a:srgbClr val="701C7F"/>
                </a:solidFill>
              </a:endParaRPr>
            </a:p>
          </p:txBody>
        </p:sp>
        <p:sp>
          <p:nvSpPr>
            <p:cNvPr id="306" name="Google Shape;306;p43"/>
            <p:cNvSpPr/>
            <p:nvPr/>
          </p:nvSpPr>
          <p:spPr>
            <a:xfrm rot="-734" flipH="1">
              <a:off x="3885799" y="3790145"/>
              <a:ext cx="1405200" cy="152700"/>
            </a:xfrm>
            <a:prstGeom prst="rightArrow">
              <a:avLst>
                <a:gd name="adj1" fmla="val 25514"/>
                <a:gd name="adj2" fmla="val 64322"/>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43"/>
          <p:cNvGrpSpPr/>
          <p:nvPr/>
        </p:nvGrpSpPr>
        <p:grpSpPr>
          <a:xfrm>
            <a:off x="2930709" y="2225352"/>
            <a:ext cx="453290" cy="1405500"/>
            <a:chOff x="2930709" y="1920552"/>
            <a:chExt cx="453290" cy="1405500"/>
          </a:xfrm>
        </p:grpSpPr>
        <p:sp>
          <p:nvSpPr>
            <p:cNvPr id="308" name="Google Shape;308;p43"/>
            <p:cNvSpPr txBox="1"/>
            <p:nvPr/>
          </p:nvSpPr>
          <p:spPr>
            <a:xfrm rot="-5402245">
              <a:off x="2421009" y="2446900"/>
              <a:ext cx="1377900" cy="3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900" b="1">
                  <a:solidFill>
                    <a:srgbClr val="761E86"/>
                  </a:solidFill>
                  <a:latin typeface="Roboto"/>
                  <a:ea typeface="Roboto"/>
                  <a:cs typeface="Roboto"/>
                  <a:sym typeface="Roboto"/>
                </a:rPr>
                <a:t>Use Embeddings</a:t>
              </a:r>
              <a:endParaRPr sz="900" b="1">
                <a:solidFill>
                  <a:srgbClr val="761E86"/>
                </a:solidFill>
              </a:endParaRPr>
            </a:p>
          </p:txBody>
        </p:sp>
        <p:sp>
          <p:nvSpPr>
            <p:cNvPr id="309" name="Google Shape;309;p43"/>
            <p:cNvSpPr/>
            <p:nvPr/>
          </p:nvSpPr>
          <p:spPr>
            <a:xfrm rot="5399266" flipH="1">
              <a:off x="2604899" y="2546951"/>
              <a:ext cx="1405200" cy="152700"/>
            </a:xfrm>
            <a:prstGeom prst="rightArrow">
              <a:avLst>
                <a:gd name="adj1" fmla="val 25514"/>
                <a:gd name="adj2" fmla="val 64322"/>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43"/>
          <p:cNvSpPr/>
          <p:nvPr/>
        </p:nvSpPr>
        <p:spPr>
          <a:xfrm>
            <a:off x="5351877" y="3653750"/>
            <a:ext cx="1051500" cy="1051500"/>
          </a:xfrm>
          <a:prstGeom prst="ellipse">
            <a:avLst/>
          </a:prstGeom>
          <a:solidFill>
            <a:srgbClr val="551561"/>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NX</a:t>
            </a:r>
            <a:endParaRPr sz="1200">
              <a:solidFill>
                <a:srgbClr val="FFFFFF"/>
              </a:solidFill>
              <a:latin typeface="Roboto Medium"/>
              <a:ea typeface="Roboto Medium"/>
              <a:cs typeface="Roboto Medium"/>
              <a:sym typeface="Roboto Medium"/>
            </a:endParaRPr>
          </a:p>
        </p:txBody>
      </p:sp>
      <p:sp>
        <p:nvSpPr>
          <p:cNvPr id="311" name="Google Shape;311;p43"/>
          <p:cNvSpPr/>
          <p:nvPr/>
        </p:nvSpPr>
        <p:spPr>
          <a:xfrm>
            <a:off x="2740177" y="3653750"/>
            <a:ext cx="1051500" cy="1051500"/>
          </a:xfrm>
          <a:prstGeom prst="ellipse">
            <a:avLst/>
          </a:prstGeom>
          <a:solidFill>
            <a:srgbClr val="551561"/>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EB</a:t>
            </a:r>
            <a:endParaRPr sz="1200">
              <a:solidFill>
                <a:srgbClr val="FFFFFF"/>
              </a:solidFill>
              <a:latin typeface="Roboto Medium"/>
              <a:ea typeface="Roboto Medium"/>
              <a:cs typeface="Roboto Medium"/>
              <a:sym typeface="Roboto Medium"/>
            </a:endParaRPr>
          </a:p>
        </p:txBody>
      </p:sp>
      <p:sp>
        <p:nvSpPr>
          <p:cNvPr id="312" name="Google Shape;312;p43"/>
          <p:cNvSpPr/>
          <p:nvPr/>
        </p:nvSpPr>
        <p:spPr>
          <a:xfrm>
            <a:off x="2741525" y="1167224"/>
            <a:ext cx="1048800" cy="1050900"/>
          </a:xfrm>
          <a:prstGeom prst="ellipse">
            <a:avLst/>
          </a:prstGeom>
          <a:solidFill>
            <a:srgbClr val="551561"/>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Medium"/>
                <a:ea typeface="Roboto Medium"/>
                <a:cs typeface="Roboto Medium"/>
                <a:sym typeface="Roboto Medium"/>
              </a:rPr>
              <a:t>Analyzing</a:t>
            </a:r>
            <a:endParaRPr sz="1000">
              <a:solidFill>
                <a:srgbClr val="FFFFFF"/>
              </a:solidFill>
              <a:latin typeface="Roboto Medium"/>
              <a:ea typeface="Roboto Medium"/>
              <a:cs typeface="Roboto Medium"/>
              <a:sym typeface="Roboto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graphicFrame>
        <p:nvGraphicFramePr>
          <p:cNvPr id="318" name="Google Shape;318;p44"/>
          <p:cNvGraphicFramePr/>
          <p:nvPr/>
        </p:nvGraphicFramePr>
        <p:xfrm>
          <a:off x="210450" y="1080038"/>
          <a:ext cx="3000000" cy="3000000"/>
        </p:xfrm>
        <a:graphic>
          <a:graphicData uri="http://schemas.openxmlformats.org/drawingml/2006/table">
            <a:tbl>
              <a:tblPr>
                <a:noFill/>
                <a:tableStyleId>{21255AF9-62B1-4C08-AD5C-5A9BD1352B8D}</a:tableStyleId>
              </a:tblPr>
              <a:tblGrid>
                <a:gridCol w="1399550">
                  <a:extLst>
                    <a:ext uri="{9D8B030D-6E8A-4147-A177-3AD203B41FA5}">
                      <a16:colId xmlns:a16="http://schemas.microsoft.com/office/drawing/2014/main" val="20000"/>
                    </a:ext>
                  </a:extLst>
                </a:gridCol>
                <a:gridCol w="1399550">
                  <a:extLst>
                    <a:ext uri="{9D8B030D-6E8A-4147-A177-3AD203B41FA5}">
                      <a16:colId xmlns:a16="http://schemas.microsoft.com/office/drawing/2014/main" val="20001"/>
                    </a:ext>
                  </a:extLst>
                </a:gridCol>
              </a:tblGrid>
              <a:tr h="300950">
                <a:tc gridSpan="2">
                  <a:txBody>
                    <a:bodyPr/>
                    <a:lstStyle/>
                    <a:p>
                      <a:pPr marL="0" lvl="0" indent="0" algn="ctr" rtl="0">
                        <a:spcBef>
                          <a:spcPts val="0"/>
                        </a:spcBef>
                        <a:spcAft>
                          <a:spcPts val="0"/>
                        </a:spcAft>
                        <a:buNone/>
                      </a:pPr>
                      <a:r>
                        <a:rPr lang="en"/>
                        <a:t>Data for SNA</a:t>
                      </a:r>
                      <a:endParaRPr/>
                    </a:p>
                  </a:txBody>
                  <a:tcPr marL="91425" marR="91425" marT="91425" marB="91425">
                    <a:solidFill>
                      <a:srgbClr val="CCCCCC"/>
                    </a:solidFill>
                  </a:tcPr>
                </a:tc>
                <a:tc hMerge="1">
                  <a:txBody>
                    <a:bodyPr/>
                    <a:lstStyle/>
                    <a:p>
                      <a:endParaRPr lang="en-US"/>
                    </a:p>
                  </a:txBody>
                  <a:tcPr/>
                </a:tc>
                <a:extLst>
                  <a:ext uri="{0D108BD9-81ED-4DB2-BD59-A6C34878D82A}">
                    <a16:rowId xmlns:a16="http://schemas.microsoft.com/office/drawing/2014/main" val="10000"/>
                  </a:ext>
                </a:extLst>
              </a:tr>
              <a:tr h="463025">
                <a:tc>
                  <a:txBody>
                    <a:bodyPr/>
                    <a:lstStyle/>
                    <a:p>
                      <a:pPr marL="0" lvl="0" indent="0" algn="l" rtl="0">
                        <a:spcBef>
                          <a:spcPts val="0"/>
                        </a:spcBef>
                        <a:spcAft>
                          <a:spcPts val="0"/>
                        </a:spcAft>
                        <a:buNone/>
                      </a:pPr>
                      <a:r>
                        <a:rPr lang="en"/>
                        <a:t>Celebrity (Nodes)</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Usernames (Edges)</a:t>
                      </a:r>
                      <a:endParaRPr/>
                    </a:p>
                  </a:txBody>
                  <a:tcPr marL="91425" marR="91425" marT="91425" marB="91425">
                    <a:solidFill>
                      <a:srgbClr val="D9D9D9"/>
                    </a:solidFill>
                  </a:tcPr>
                </a:tc>
                <a:extLst>
                  <a:ext uri="{0D108BD9-81ED-4DB2-BD59-A6C34878D82A}">
                    <a16:rowId xmlns:a16="http://schemas.microsoft.com/office/drawing/2014/main" val="10001"/>
                  </a:ext>
                </a:extLst>
              </a:tr>
              <a:tr h="300950">
                <a:tc>
                  <a:txBody>
                    <a:bodyPr/>
                    <a:lstStyle/>
                    <a:p>
                      <a:pPr marL="0" lvl="0" indent="0" algn="l" rtl="0">
                        <a:spcBef>
                          <a:spcPts val="0"/>
                        </a:spcBef>
                        <a:spcAft>
                          <a:spcPts val="0"/>
                        </a:spcAft>
                        <a:buNone/>
                      </a:pPr>
                      <a:r>
                        <a:rPr lang="en"/>
                        <a:t>Beyonce</a:t>
                      </a:r>
                      <a:endParaRPr/>
                    </a:p>
                  </a:txBody>
                  <a:tcPr marL="91425" marR="91425" marT="91425" marB="91425">
                    <a:solidFill>
                      <a:srgbClr val="F9CB9C"/>
                    </a:solidFill>
                  </a:tcPr>
                </a:tc>
                <a:tc>
                  <a:txBody>
                    <a:bodyPr/>
                    <a:lstStyle/>
                    <a:p>
                      <a:pPr marL="0" lvl="0" indent="0" algn="l" rtl="0">
                        <a:spcBef>
                          <a:spcPts val="0"/>
                        </a:spcBef>
                        <a:spcAft>
                          <a:spcPts val="0"/>
                        </a:spcAft>
                        <a:buNone/>
                      </a:pPr>
                      <a:r>
                        <a:rPr lang="en"/>
                        <a:t>User01</a:t>
                      </a:r>
                      <a:endParaRPr/>
                    </a:p>
                  </a:txBody>
                  <a:tcPr marL="91425" marR="91425" marT="91425" marB="91425">
                    <a:solidFill>
                      <a:srgbClr val="F9CB9C"/>
                    </a:solidFill>
                  </a:tcPr>
                </a:tc>
                <a:extLst>
                  <a:ext uri="{0D108BD9-81ED-4DB2-BD59-A6C34878D82A}">
                    <a16:rowId xmlns:a16="http://schemas.microsoft.com/office/drawing/2014/main" val="10002"/>
                  </a:ext>
                </a:extLst>
              </a:tr>
              <a:tr h="300950">
                <a:tc>
                  <a:txBody>
                    <a:bodyPr/>
                    <a:lstStyle/>
                    <a:p>
                      <a:pPr marL="0" lvl="0" indent="0" algn="l" rtl="0">
                        <a:spcBef>
                          <a:spcPts val="0"/>
                        </a:spcBef>
                        <a:spcAft>
                          <a:spcPts val="0"/>
                        </a:spcAft>
                        <a:buNone/>
                      </a:pPr>
                      <a:r>
                        <a:rPr lang="en"/>
                        <a:t>…. </a:t>
                      </a:r>
                      <a:endParaRPr/>
                    </a:p>
                  </a:txBody>
                  <a:tcPr marL="91425" marR="91425" marT="91425" marB="91425">
                    <a:solidFill>
                      <a:srgbClr val="F9CB9C"/>
                    </a:solidFill>
                  </a:tcPr>
                </a:tc>
                <a:tc>
                  <a:txBody>
                    <a:bodyPr/>
                    <a:lstStyle/>
                    <a:p>
                      <a:pPr marL="0" lvl="0" indent="0" algn="l" rtl="0">
                        <a:spcBef>
                          <a:spcPts val="0"/>
                        </a:spcBef>
                        <a:spcAft>
                          <a:spcPts val="0"/>
                        </a:spcAft>
                        <a:buNone/>
                      </a:pPr>
                      <a:r>
                        <a:rPr lang="en"/>
                        <a:t>….</a:t>
                      </a:r>
                      <a:endParaRPr/>
                    </a:p>
                  </a:txBody>
                  <a:tcPr marL="91425" marR="91425" marT="91425" marB="91425">
                    <a:solidFill>
                      <a:srgbClr val="F9CB9C"/>
                    </a:solidFill>
                  </a:tcPr>
                </a:tc>
                <a:extLst>
                  <a:ext uri="{0D108BD9-81ED-4DB2-BD59-A6C34878D82A}">
                    <a16:rowId xmlns:a16="http://schemas.microsoft.com/office/drawing/2014/main" val="10003"/>
                  </a:ext>
                </a:extLst>
              </a:tr>
            </a:tbl>
          </a:graphicData>
        </a:graphic>
      </p:graphicFrame>
      <p:sp>
        <p:nvSpPr>
          <p:cNvPr id="319" name="Google Shape;319;p44"/>
          <p:cNvSpPr/>
          <p:nvPr/>
        </p:nvSpPr>
        <p:spPr>
          <a:xfrm>
            <a:off x="3728650" y="1828200"/>
            <a:ext cx="623400" cy="11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4"/>
          <p:cNvSpPr txBox="1"/>
          <p:nvPr/>
        </p:nvSpPr>
        <p:spPr>
          <a:xfrm>
            <a:off x="3674100" y="1511900"/>
            <a:ext cx="8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Calibri"/>
                <a:ea typeface="Calibri"/>
                <a:cs typeface="Calibri"/>
                <a:sym typeface="Calibri"/>
              </a:rPr>
              <a:t>Graph</a:t>
            </a:r>
            <a:endParaRPr b="1" i="1">
              <a:latin typeface="Calibri"/>
              <a:ea typeface="Calibri"/>
              <a:cs typeface="Calibri"/>
              <a:sym typeface="Calibri"/>
            </a:endParaRPr>
          </a:p>
        </p:txBody>
      </p:sp>
      <p:graphicFrame>
        <p:nvGraphicFramePr>
          <p:cNvPr id="321" name="Google Shape;321;p44"/>
          <p:cNvGraphicFramePr/>
          <p:nvPr/>
        </p:nvGraphicFramePr>
        <p:xfrm>
          <a:off x="5404388" y="3477888"/>
          <a:ext cx="3000000" cy="3000000"/>
        </p:xfrm>
        <a:graphic>
          <a:graphicData uri="http://schemas.openxmlformats.org/drawingml/2006/table">
            <a:tbl>
              <a:tblPr>
                <a:noFill/>
                <a:tableStyleId>{21255AF9-62B1-4C08-AD5C-5A9BD1352B8D}</a:tableStyleId>
              </a:tblPr>
              <a:tblGrid>
                <a:gridCol w="1788200">
                  <a:extLst>
                    <a:ext uri="{9D8B030D-6E8A-4147-A177-3AD203B41FA5}">
                      <a16:colId xmlns:a16="http://schemas.microsoft.com/office/drawing/2014/main" val="20000"/>
                    </a:ext>
                  </a:extLst>
                </a:gridCol>
                <a:gridCol w="17882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Nodes</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Embeddings</a:t>
                      </a:r>
                      <a:endParaRPr/>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Beyonce</a:t>
                      </a:r>
                      <a:endParaRPr/>
                    </a:p>
                  </a:txBody>
                  <a:tcPr marL="91425" marR="91425" marT="91425" marB="91425">
                    <a:solidFill>
                      <a:srgbClr val="F9CB9C"/>
                    </a:solidFill>
                  </a:tcPr>
                </a:tc>
                <a:tc>
                  <a:txBody>
                    <a:bodyPr/>
                    <a:lstStyle/>
                    <a:p>
                      <a:pPr marL="0" lvl="0" indent="0" algn="l" rtl="0">
                        <a:spcBef>
                          <a:spcPts val="0"/>
                        </a:spcBef>
                        <a:spcAft>
                          <a:spcPts val="0"/>
                        </a:spcAft>
                        <a:buNone/>
                      </a:pPr>
                      <a:r>
                        <a:rPr lang="en"/>
                        <a:t>-0.1315, 0.7745, ...</a:t>
                      </a:r>
                      <a:endParaRPr/>
                    </a:p>
                  </a:txBody>
                  <a:tcPr marL="91425" marR="91425" marT="91425" marB="91425">
                    <a:solidFill>
                      <a:srgbClr val="F9CB9C"/>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 </a:t>
                      </a:r>
                      <a:endParaRPr/>
                    </a:p>
                  </a:txBody>
                  <a:tcPr marL="91425" marR="91425" marT="91425" marB="91425">
                    <a:solidFill>
                      <a:srgbClr val="F9CB9C"/>
                    </a:solidFill>
                  </a:tcPr>
                </a:tc>
                <a:tc>
                  <a:txBody>
                    <a:bodyPr/>
                    <a:lstStyle/>
                    <a:p>
                      <a:pPr marL="0" lvl="0" indent="0" algn="l" rtl="0">
                        <a:spcBef>
                          <a:spcPts val="0"/>
                        </a:spcBef>
                        <a:spcAft>
                          <a:spcPts val="0"/>
                        </a:spcAft>
                        <a:buNone/>
                      </a:pPr>
                      <a:r>
                        <a:rPr lang="en"/>
                        <a:t>….</a:t>
                      </a:r>
                      <a:endParaRPr/>
                    </a:p>
                  </a:txBody>
                  <a:tcPr marL="91425" marR="91425" marT="91425" marB="91425">
                    <a:solidFill>
                      <a:srgbClr val="F9CB9C"/>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Naeun Son</a:t>
                      </a:r>
                      <a:endParaRPr/>
                    </a:p>
                  </a:txBody>
                  <a:tcPr marL="91425" marR="91425" marT="91425" marB="91425">
                    <a:solidFill>
                      <a:srgbClr val="F9CB9C"/>
                    </a:solidFill>
                  </a:tcPr>
                </a:tc>
                <a:tc>
                  <a:txBody>
                    <a:bodyPr/>
                    <a:lstStyle/>
                    <a:p>
                      <a:pPr marL="0" lvl="0" indent="0" algn="l" rtl="0">
                        <a:spcBef>
                          <a:spcPts val="0"/>
                        </a:spcBef>
                        <a:spcAft>
                          <a:spcPts val="0"/>
                        </a:spcAft>
                        <a:buNone/>
                      </a:pPr>
                      <a:r>
                        <a:rPr lang="en">
                          <a:solidFill>
                            <a:schemeClr val="dk1"/>
                          </a:solidFill>
                        </a:rPr>
                        <a:t>0.8516, 0.1442, ...</a:t>
                      </a:r>
                      <a:endParaRPr/>
                    </a:p>
                  </a:txBody>
                  <a:tcPr marL="91425" marR="91425" marT="91425" marB="91425">
                    <a:solidFill>
                      <a:srgbClr val="F9CB9C"/>
                    </a:solidFill>
                  </a:tcPr>
                </a:tc>
                <a:extLst>
                  <a:ext uri="{0D108BD9-81ED-4DB2-BD59-A6C34878D82A}">
                    <a16:rowId xmlns:a16="http://schemas.microsoft.com/office/drawing/2014/main" val="10003"/>
                  </a:ext>
                </a:extLst>
              </a:tr>
            </a:tbl>
          </a:graphicData>
        </a:graphic>
      </p:graphicFrame>
      <p:pic>
        <p:nvPicPr>
          <p:cNvPr id="322" name="Google Shape;322;p44"/>
          <p:cNvPicPr preferRelativeResize="0"/>
          <p:nvPr/>
        </p:nvPicPr>
        <p:blipFill>
          <a:blip r:embed="rId3">
            <a:alphaModFix/>
          </a:blip>
          <a:stretch>
            <a:fillRect/>
          </a:stretch>
        </p:blipFill>
        <p:spPr>
          <a:xfrm>
            <a:off x="5236550" y="1016050"/>
            <a:ext cx="3239300" cy="1926164"/>
          </a:xfrm>
          <a:prstGeom prst="rect">
            <a:avLst/>
          </a:prstGeom>
          <a:noFill/>
          <a:ln>
            <a:noFill/>
          </a:ln>
        </p:spPr>
      </p:pic>
      <p:sp>
        <p:nvSpPr>
          <p:cNvPr id="323" name="Google Shape;323;p44"/>
          <p:cNvSpPr/>
          <p:nvPr/>
        </p:nvSpPr>
        <p:spPr>
          <a:xfrm rot="5400000">
            <a:off x="7008100" y="3123025"/>
            <a:ext cx="369000" cy="11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4"/>
          <p:cNvSpPr txBox="1"/>
          <p:nvPr/>
        </p:nvSpPr>
        <p:spPr>
          <a:xfrm>
            <a:off x="7192600" y="3009963"/>
            <a:ext cx="118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Calibri"/>
                <a:ea typeface="Calibri"/>
                <a:cs typeface="Calibri"/>
                <a:sym typeface="Calibri"/>
              </a:rPr>
              <a:t>Emberdding</a:t>
            </a:r>
            <a:endParaRPr b="1" i="1">
              <a:latin typeface="Calibri"/>
              <a:ea typeface="Calibri"/>
              <a:cs typeface="Calibri"/>
              <a:sym typeface="Calibri"/>
            </a:endParaRPr>
          </a:p>
        </p:txBody>
      </p:sp>
      <p:sp>
        <p:nvSpPr>
          <p:cNvPr id="325" name="Google Shape;325;p44"/>
          <p:cNvSpPr/>
          <p:nvPr/>
        </p:nvSpPr>
        <p:spPr>
          <a:xfrm rot="10800000">
            <a:off x="3811200" y="3914150"/>
            <a:ext cx="623700" cy="11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4"/>
          <p:cNvSpPr txBox="1"/>
          <p:nvPr/>
        </p:nvSpPr>
        <p:spPr>
          <a:xfrm>
            <a:off x="3826500" y="3569300"/>
            <a:ext cx="8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Calibri"/>
                <a:ea typeface="Calibri"/>
                <a:cs typeface="Calibri"/>
                <a:sym typeface="Calibri"/>
              </a:rPr>
              <a:t>Usages</a:t>
            </a:r>
            <a:endParaRPr b="1" i="1">
              <a:latin typeface="Calibri"/>
              <a:ea typeface="Calibri"/>
              <a:cs typeface="Calibri"/>
              <a:sym typeface="Calibri"/>
            </a:endParaRPr>
          </a:p>
        </p:txBody>
      </p:sp>
      <p:sp>
        <p:nvSpPr>
          <p:cNvPr id="327" name="Google Shape;327;p44"/>
          <p:cNvSpPr/>
          <p:nvPr/>
        </p:nvSpPr>
        <p:spPr>
          <a:xfrm>
            <a:off x="210452" y="3520634"/>
            <a:ext cx="3345653" cy="906123"/>
          </a:xfrm>
          <a:prstGeom prst="rect">
            <a:avLst/>
          </a:prstGeom>
        </p:spPr>
        <p:txBody>
          <a:bodyPr>
            <a:prstTxWarp prst="textPlain">
              <a:avLst/>
            </a:prstTxWarp>
          </a:bodyPr>
          <a:lstStyle/>
          <a:p>
            <a:pPr lvl="0" algn="ctr"/>
            <a:r>
              <a:rPr b="0" i="0">
                <a:ln w="9525" cap="flat" cmpd="sng">
                  <a:solidFill>
                    <a:srgbClr val="0000FF"/>
                  </a:solidFill>
                  <a:prstDash val="solid"/>
                  <a:round/>
                  <a:headEnd type="none" w="sm" len="sm"/>
                  <a:tailEnd type="none" w="sm" len="sm"/>
                </a:ln>
                <a:solidFill>
                  <a:schemeClr val="lt2"/>
                </a:solidFill>
                <a:latin typeface="Arial"/>
              </a:rPr>
              <a:t>T-SNE Plot</a:t>
            </a:r>
            <a:br>
              <a:rPr b="0" i="0">
                <a:ln w="9525" cap="flat" cmpd="sng">
                  <a:solidFill>
                    <a:srgbClr val="0000FF"/>
                  </a:solidFill>
                  <a:prstDash val="solid"/>
                  <a:round/>
                  <a:headEnd type="none" w="sm" len="sm"/>
                  <a:tailEnd type="none" w="sm" len="sm"/>
                </a:ln>
                <a:solidFill>
                  <a:schemeClr val="lt2"/>
                </a:solidFill>
                <a:latin typeface="Arial"/>
              </a:rPr>
            </a:br>
            <a:r>
              <a:rPr b="0" i="0">
                <a:ln w="9525" cap="flat" cmpd="sng">
                  <a:solidFill>
                    <a:srgbClr val="0000FF"/>
                  </a:solidFill>
                  <a:prstDash val="solid"/>
                  <a:round/>
                  <a:headEnd type="none" w="sm" len="sm"/>
                  <a:tailEnd type="none" w="sm" len="sm"/>
                </a:ln>
                <a:solidFill>
                  <a:schemeClr val="lt2"/>
                </a:solidFill>
                <a:latin typeface="Arial"/>
              </a:rPr>
              <a:t>Node2vec Built-in Feature</a:t>
            </a:r>
            <a:br>
              <a:rPr b="0" i="0">
                <a:ln w="9525" cap="flat" cmpd="sng">
                  <a:solidFill>
                    <a:srgbClr val="0000FF"/>
                  </a:solidFill>
                  <a:prstDash val="solid"/>
                  <a:round/>
                  <a:headEnd type="none" w="sm" len="sm"/>
                  <a:tailEnd type="none" w="sm" len="sm"/>
                </a:ln>
                <a:solidFill>
                  <a:schemeClr val="lt2"/>
                </a:solidFill>
                <a:latin typeface="Arial"/>
              </a:rPr>
            </a:br>
            <a:r>
              <a:rPr b="0" i="0">
                <a:ln w="9525" cap="flat" cmpd="sng">
                  <a:solidFill>
                    <a:srgbClr val="0000FF"/>
                  </a:solidFill>
                  <a:prstDash val="solid"/>
                  <a:round/>
                  <a:headEnd type="none" w="sm" len="sm"/>
                  <a:tailEnd type="none" w="sm" len="sm"/>
                </a:ln>
                <a:solidFill>
                  <a:schemeClr val="lt2"/>
                </a:solidFill>
                <a:latin typeface="Arial"/>
              </a:rPr>
              <a:t>K-means Clustering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sp>
        <p:nvSpPr>
          <p:cNvPr id="333" name="Google Shape;333;p45"/>
          <p:cNvSpPr txBox="1"/>
          <p:nvPr/>
        </p:nvSpPr>
        <p:spPr>
          <a:xfrm>
            <a:off x="4975500" y="1356375"/>
            <a:ext cx="3856800" cy="1427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model.wv.most_similar(</a:t>
            </a:r>
            <a:r>
              <a:rPr lang="en" sz="1050">
                <a:solidFill>
                  <a:srgbClr val="A31515"/>
                </a:solidFill>
                <a:highlight>
                  <a:srgbClr val="FFFFFE"/>
                </a:highlight>
                <a:latin typeface="Courier New"/>
                <a:ea typeface="Courier New"/>
                <a:cs typeface="Courier New"/>
                <a:sym typeface="Courier New"/>
              </a:rPr>
              <a:t>"Celebrity 12"</a:t>
            </a:r>
            <a:r>
              <a:rPr lang="en" sz="1050">
                <a:solidFill>
                  <a:schemeClr val="dk1"/>
                </a:solidFill>
                <a:highlight>
                  <a:srgbClr val="FFFFFE"/>
                </a:highlight>
                <a:latin typeface="Courier New"/>
                <a:ea typeface="Courier New"/>
                <a:cs typeface="Courier New"/>
                <a:sym typeface="Courier New"/>
              </a:rPr>
              <a:t>,topn=</a:t>
            </a:r>
            <a:r>
              <a:rPr lang="en" sz="1050">
                <a:solidFill>
                  <a:srgbClr val="09885A"/>
                </a:solidFill>
                <a:highlight>
                  <a:srgbClr val="FFFFFE"/>
                </a:highlight>
                <a:latin typeface="Courier New"/>
                <a:ea typeface="Courier New"/>
                <a:cs typeface="Courier New"/>
                <a:sym typeface="Courier New"/>
              </a:rPr>
              <a:t>5</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[('Celebrity 1', 0.9880407452583313),</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8', 0.9570997071266174),</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4', 0.9056358766555786),</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6', 0.8254547381401062),</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5', 0.7046592545509338)]</a:t>
            </a:r>
            <a:endParaRPr>
              <a:latin typeface="Calibri"/>
              <a:ea typeface="Calibri"/>
              <a:cs typeface="Calibri"/>
              <a:sym typeface="Calibri"/>
            </a:endParaRPr>
          </a:p>
        </p:txBody>
      </p:sp>
      <p:sp>
        <p:nvSpPr>
          <p:cNvPr id="334" name="Google Shape;334;p45"/>
          <p:cNvSpPr txBox="1"/>
          <p:nvPr/>
        </p:nvSpPr>
        <p:spPr>
          <a:xfrm>
            <a:off x="588400" y="934550"/>
            <a:ext cx="31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Usage 1: T-SNE Plot</a:t>
            </a:r>
            <a:endParaRPr>
              <a:latin typeface="Calibri"/>
              <a:ea typeface="Calibri"/>
              <a:cs typeface="Calibri"/>
              <a:sym typeface="Calibri"/>
            </a:endParaRPr>
          </a:p>
        </p:txBody>
      </p:sp>
      <p:sp>
        <p:nvSpPr>
          <p:cNvPr id="335" name="Google Shape;335;p45"/>
          <p:cNvSpPr txBox="1"/>
          <p:nvPr/>
        </p:nvSpPr>
        <p:spPr>
          <a:xfrm>
            <a:off x="5008000" y="934550"/>
            <a:ext cx="31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Usage 2: node2vec built-in feature</a:t>
            </a:r>
            <a:endParaRPr>
              <a:latin typeface="Calibri"/>
              <a:ea typeface="Calibri"/>
              <a:cs typeface="Calibri"/>
              <a:sym typeface="Calibri"/>
            </a:endParaRPr>
          </a:p>
        </p:txBody>
      </p:sp>
      <p:sp>
        <p:nvSpPr>
          <p:cNvPr id="336" name="Google Shape;336;p45"/>
          <p:cNvSpPr txBox="1"/>
          <p:nvPr/>
        </p:nvSpPr>
        <p:spPr>
          <a:xfrm>
            <a:off x="5008000" y="2763350"/>
            <a:ext cx="31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Usage 3: K-means Clusterings</a:t>
            </a:r>
            <a:endParaRPr>
              <a:latin typeface="Calibri"/>
              <a:ea typeface="Calibri"/>
              <a:cs typeface="Calibri"/>
              <a:sym typeface="Calibri"/>
            </a:endParaRPr>
          </a:p>
        </p:txBody>
      </p:sp>
      <p:sp>
        <p:nvSpPr>
          <p:cNvPr id="337" name="Google Shape;337;p45"/>
          <p:cNvSpPr txBox="1"/>
          <p:nvPr/>
        </p:nvSpPr>
        <p:spPr>
          <a:xfrm>
            <a:off x="5008000" y="3163550"/>
            <a:ext cx="3060300" cy="18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Group 1</a:t>
            </a:r>
            <a:endParaRPr sz="9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                    0     ...        n</a:t>
            </a:r>
            <a:endParaRPr sz="9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1  -0.019673    ...  0.085747</a:t>
            </a:r>
            <a:endParaRPr sz="9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3  -0.011764    ...  0.091183</a:t>
            </a:r>
            <a:endParaRPr sz="9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rows x n columns]</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Group k</a:t>
            </a:r>
            <a:endParaRPr sz="9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                    0     ...        n</a:t>
            </a:r>
            <a:endParaRPr sz="9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4  0.022665    ...  0.011859</a:t>
            </a:r>
            <a:endParaRPr sz="9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5  0.018963    ...  0.010145</a:t>
            </a:r>
            <a:endParaRPr sz="9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rows x n columns]</a:t>
            </a:r>
            <a:endParaRPr sz="1050">
              <a:solidFill>
                <a:srgbClr val="212121"/>
              </a:solidFill>
              <a:highlight>
                <a:srgbClr val="FFFFFF"/>
              </a:highlight>
              <a:latin typeface="Courier New"/>
              <a:ea typeface="Courier New"/>
              <a:cs typeface="Courier New"/>
              <a:sym typeface="Courier New"/>
            </a:endParaRPr>
          </a:p>
        </p:txBody>
      </p:sp>
      <p:pic>
        <p:nvPicPr>
          <p:cNvPr id="338" name="Google Shape;338;p45"/>
          <p:cNvPicPr preferRelativeResize="0"/>
          <p:nvPr/>
        </p:nvPicPr>
        <p:blipFill>
          <a:blip r:embed="rId3">
            <a:alphaModFix/>
          </a:blip>
          <a:stretch>
            <a:fillRect/>
          </a:stretch>
        </p:blipFill>
        <p:spPr>
          <a:xfrm>
            <a:off x="152400" y="1410950"/>
            <a:ext cx="4418907" cy="3503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Different backgrounds</a:t>
            </a:r>
            <a:endParaRPr/>
          </a:p>
          <a:p>
            <a:pPr marL="457200" lvl="0" indent="-342900" algn="l" rtl="0">
              <a:spcBef>
                <a:spcPts val="0"/>
              </a:spcBef>
              <a:spcAft>
                <a:spcPts val="0"/>
              </a:spcAft>
              <a:buSzPts val="1800"/>
              <a:buAutoNum type="arabicPeriod"/>
            </a:pPr>
            <a:r>
              <a:rPr lang="en"/>
              <a:t>Not all of them on reddit </a:t>
            </a:r>
            <a:endParaRPr/>
          </a:p>
          <a:p>
            <a:pPr marL="457200" lvl="0" indent="-342900" algn="l" rtl="0">
              <a:spcBef>
                <a:spcPts val="0"/>
              </a:spcBef>
              <a:spcAft>
                <a:spcPts val="0"/>
              </a:spcAft>
              <a:buSzPts val="1800"/>
              <a:buAutoNum type="arabicPeriod"/>
            </a:pPr>
            <a:r>
              <a:rPr lang="en"/>
              <a:t>22% of users aged from 18 to 29 (as of February 2019)</a:t>
            </a:r>
            <a:endParaRPr/>
          </a:p>
        </p:txBody>
      </p:sp>
      <p:pic>
        <p:nvPicPr>
          <p:cNvPr id="364" name="Google Shape;364;p50"/>
          <p:cNvPicPr preferRelativeResize="0"/>
          <p:nvPr/>
        </p:nvPicPr>
        <p:blipFill>
          <a:blip r:embed="rId3">
            <a:alphaModFix/>
          </a:blip>
          <a:stretch>
            <a:fillRect/>
          </a:stretch>
        </p:blipFill>
        <p:spPr>
          <a:xfrm>
            <a:off x="2756075" y="3326300"/>
            <a:ext cx="1645150" cy="1165325"/>
          </a:xfrm>
          <a:prstGeom prst="rect">
            <a:avLst/>
          </a:prstGeom>
          <a:noFill/>
          <a:ln>
            <a:noFill/>
          </a:ln>
        </p:spPr>
      </p:pic>
      <p:pic>
        <p:nvPicPr>
          <p:cNvPr id="365" name="Google Shape;365;p50"/>
          <p:cNvPicPr preferRelativeResize="0"/>
          <p:nvPr/>
        </p:nvPicPr>
        <p:blipFill>
          <a:blip r:embed="rId4">
            <a:alphaModFix/>
          </a:blip>
          <a:stretch>
            <a:fillRect/>
          </a:stretch>
        </p:blipFill>
        <p:spPr>
          <a:xfrm>
            <a:off x="7186175" y="736450"/>
            <a:ext cx="1957826" cy="1957826"/>
          </a:xfrm>
          <a:prstGeom prst="rect">
            <a:avLst/>
          </a:prstGeom>
          <a:noFill/>
          <a:ln>
            <a:noFill/>
          </a:ln>
        </p:spPr>
      </p:pic>
      <p:pic>
        <p:nvPicPr>
          <p:cNvPr id="366" name="Google Shape;366;p50"/>
          <p:cNvPicPr preferRelativeResize="0"/>
          <p:nvPr/>
        </p:nvPicPr>
        <p:blipFill>
          <a:blip r:embed="rId5">
            <a:alphaModFix/>
          </a:blip>
          <a:stretch>
            <a:fillRect/>
          </a:stretch>
        </p:blipFill>
        <p:spPr>
          <a:xfrm>
            <a:off x="7096403" y="3326300"/>
            <a:ext cx="1957826" cy="1470754"/>
          </a:xfrm>
          <a:prstGeom prst="rect">
            <a:avLst/>
          </a:prstGeom>
          <a:noFill/>
          <a:ln>
            <a:noFill/>
          </a:ln>
        </p:spPr>
      </p:pic>
      <p:pic>
        <p:nvPicPr>
          <p:cNvPr id="367" name="Google Shape;367;p50"/>
          <p:cNvPicPr preferRelativeResize="0"/>
          <p:nvPr/>
        </p:nvPicPr>
        <p:blipFill>
          <a:blip r:embed="rId6">
            <a:alphaModFix/>
          </a:blip>
          <a:stretch>
            <a:fillRect/>
          </a:stretch>
        </p:blipFill>
        <p:spPr>
          <a:xfrm>
            <a:off x="311700" y="3084100"/>
            <a:ext cx="1535900" cy="1535900"/>
          </a:xfrm>
          <a:prstGeom prst="rect">
            <a:avLst/>
          </a:prstGeom>
          <a:noFill/>
          <a:ln>
            <a:noFill/>
          </a:ln>
        </p:spPr>
      </p:pic>
      <p:pic>
        <p:nvPicPr>
          <p:cNvPr id="368" name="Google Shape;368;p50"/>
          <p:cNvPicPr preferRelativeResize="0"/>
          <p:nvPr/>
        </p:nvPicPr>
        <p:blipFill>
          <a:blip r:embed="rId7">
            <a:alphaModFix/>
          </a:blip>
          <a:stretch>
            <a:fillRect/>
          </a:stretch>
        </p:blipFill>
        <p:spPr>
          <a:xfrm>
            <a:off x="4942600" y="3084100"/>
            <a:ext cx="1494075" cy="1778074"/>
          </a:xfrm>
          <a:prstGeom prst="rect">
            <a:avLst/>
          </a:prstGeom>
          <a:noFill/>
          <a:ln>
            <a:noFill/>
          </a:ln>
        </p:spPr>
      </p:pic>
      <p:sp>
        <p:nvSpPr>
          <p:cNvPr id="369" name="Google Shape;369;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Data is Biased on Reddit</a:t>
            </a:r>
            <a:endParaRPr>
              <a:highlight>
                <a:srgbClr val="FFC000"/>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Potential Future Work of Text Mining</a:t>
            </a:r>
            <a:endParaRPr>
              <a:highlight>
                <a:srgbClr val="FFC000"/>
              </a:highlight>
            </a:endParaRPr>
          </a:p>
        </p:txBody>
      </p:sp>
      <p:sp>
        <p:nvSpPr>
          <p:cNvPr id="380" name="Google Shape;380;p52"/>
          <p:cNvSpPr txBox="1"/>
          <p:nvPr/>
        </p:nvSpPr>
        <p:spPr>
          <a:xfrm>
            <a:off x="403425" y="1164375"/>
            <a:ext cx="6170400" cy="1287900"/>
          </a:xfrm>
          <a:prstGeom prst="rect">
            <a:avLst/>
          </a:prstGeom>
          <a:noFill/>
          <a:ln>
            <a:noFill/>
          </a:ln>
        </p:spPr>
        <p:txBody>
          <a:bodyPr spcFirstLastPara="1" wrap="square" lIns="91425" tIns="91425" rIns="91425" bIns="91425" anchor="t" anchorCtr="0">
            <a:spAutoFit/>
          </a:bodyPr>
          <a:lstStyle/>
          <a:p>
            <a:pPr marL="0" lvl="0" indent="0" algn="l" rtl="0">
              <a:spcBef>
                <a:spcPts val="440"/>
              </a:spcBef>
              <a:spcAft>
                <a:spcPts val="0"/>
              </a:spcAft>
              <a:buNone/>
            </a:pPr>
            <a:r>
              <a:rPr lang="en" sz="1800">
                <a:solidFill>
                  <a:schemeClr val="dk1"/>
                </a:solidFill>
                <a:latin typeface="Calibri"/>
                <a:ea typeface="Calibri"/>
                <a:cs typeface="Calibri"/>
                <a:sym typeface="Calibri"/>
              </a:rPr>
              <a:t>Compute boilerplate to increase the informativeness and uniqueness of the “documents” for each celebrity.</a:t>
            </a:r>
            <a:endParaRPr sz="1800">
              <a:solidFill>
                <a:schemeClr val="dk1"/>
              </a:solidFill>
              <a:latin typeface="Calibri"/>
              <a:ea typeface="Calibri"/>
              <a:cs typeface="Calibri"/>
              <a:sym typeface="Calibri"/>
            </a:endParaRPr>
          </a:p>
          <a:p>
            <a:pPr marL="0" lvl="0" indent="0" algn="l" rtl="0">
              <a:spcBef>
                <a:spcPts val="440"/>
              </a:spcBef>
              <a:spcAft>
                <a:spcPts val="0"/>
              </a:spcAft>
              <a:buNone/>
            </a:pPr>
            <a:r>
              <a:rPr lang="en" sz="1900">
                <a:solidFill>
                  <a:schemeClr val="dk1"/>
                </a:solidFill>
                <a:latin typeface="Calibri"/>
                <a:ea typeface="Calibri"/>
                <a:cs typeface="Calibri"/>
                <a:sym typeface="Calibri"/>
              </a:rPr>
              <a:t>*</a:t>
            </a:r>
            <a:r>
              <a:rPr lang="en" sz="1300" i="1">
                <a:solidFill>
                  <a:srgbClr val="292929"/>
                </a:solidFill>
                <a:highlight>
                  <a:schemeClr val="lt1"/>
                </a:highlight>
                <a:latin typeface="Georgia"/>
                <a:ea typeface="Georgia"/>
                <a:cs typeface="Georgia"/>
                <a:sym typeface="Georgia"/>
              </a:rPr>
              <a:t>In textual analysis, Boilerplate is a combination of words that can be removed from a sentence without significantly changing the original meaning</a:t>
            </a:r>
            <a:endParaRPr sz="1200" i="1">
              <a:solidFill>
                <a:srgbClr val="292929"/>
              </a:solidFill>
              <a:highlight>
                <a:schemeClr val="lt1"/>
              </a:highlight>
              <a:latin typeface="Georgia"/>
              <a:ea typeface="Georgia"/>
              <a:cs typeface="Georgia"/>
              <a:sym typeface="Georgia"/>
            </a:endParaRPr>
          </a:p>
        </p:txBody>
      </p:sp>
      <p:pic>
        <p:nvPicPr>
          <p:cNvPr id="381" name="Google Shape;381;p52"/>
          <p:cNvPicPr preferRelativeResize="0"/>
          <p:nvPr/>
        </p:nvPicPr>
        <p:blipFill>
          <a:blip r:embed="rId3">
            <a:alphaModFix/>
          </a:blip>
          <a:stretch>
            <a:fillRect/>
          </a:stretch>
        </p:blipFill>
        <p:spPr>
          <a:xfrm>
            <a:off x="403425" y="2592375"/>
            <a:ext cx="5809851" cy="184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Arial"/>
              <a:buNone/>
            </a:pPr>
            <a:r>
              <a:rPr lang="en">
                <a:highlight>
                  <a:srgbClr val="FFC000"/>
                </a:highlight>
              </a:rPr>
              <a:t>Business Motivation</a:t>
            </a:r>
            <a:endParaRPr/>
          </a:p>
        </p:txBody>
      </p:sp>
      <p:sp>
        <p:nvSpPr>
          <p:cNvPr id="83" name="Google Shape;83;p21"/>
          <p:cNvSpPr txBox="1">
            <a:spLocks noGrp="1"/>
          </p:cNvSpPr>
          <p:nvPr>
            <p:ph type="body" idx="1"/>
          </p:nvPr>
        </p:nvSpPr>
        <p:spPr>
          <a:xfrm>
            <a:off x="311697" y="1204825"/>
            <a:ext cx="7820400" cy="3201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1600"/>
              </a:spcBef>
              <a:spcAft>
                <a:spcPts val="0"/>
              </a:spcAft>
              <a:buClr>
                <a:schemeClr val="dk1"/>
              </a:buClr>
              <a:buSzPts val="1800"/>
              <a:buChar char="●"/>
            </a:pPr>
            <a:r>
              <a:rPr lang="en" sz="1800">
                <a:solidFill>
                  <a:schemeClr val="dk1"/>
                </a:solidFill>
              </a:rPr>
              <a:t>Influencer marketing is increasingly important</a:t>
            </a:r>
            <a:endParaRPr sz="1800">
              <a:solidFill>
                <a:schemeClr val="dk1"/>
              </a:solidFill>
            </a:endParaRPr>
          </a:p>
          <a:p>
            <a:pPr marL="457200" marR="0" lvl="0" indent="-342900" algn="l" rtl="0">
              <a:lnSpc>
                <a:spcPct val="150000"/>
              </a:lnSpc>
              <a:spcBef>
                <a:spcPts val="0"/>
              </a:spcBef>
              <a:spcAft>
                <a:spcPts val="0"/>
              </a:spcAft>
              <a:buClr>
                <a:schemeClr val="dk1"/>
              </a:buClr>
              <a:buSzPts val="1800"/>
              <a:buChar char="●"/>
            </a:pPr>
            <a:r>
              <a:rPr lang="en" sz="1800">
                <a:solidFill>
                  <a:schemeClr val="dk1"/>
                </a:solidFill>
              </a:rPr>
              <a:t>Adidas pursues this strategy with great success (e.g., Kanye west)</a:t>
            </a:r>
            <a:endParaRPr sz="1800">
              <a:solidFill>
                <a:schemeClr val="dk1"/>
              </a:solidFill>
            </a:endParaRPr>
          </a:p>
          <a:p>
            <a:pPr marL="457200" marR="0" lvl="0" indent="-342900" algn="l" rtl="0">
              <a:lnSpc>
                <a:spcPct val="150000"/>
              </a:lnSpc>
              <a:spcBef>
                <a:spcPts val="0"/>
              </a:spcBef>
              <a:spcAft>
                <a:spcPts val="0"/>
              </a:spcAft>
              <a:buClr>
                <a:schemeClr val="dk1"/>
              </a:buClr>
              <a:buSzPts val="1800"/>
              <a:buChar char="●"/>
            </a:pPr>
            <a:r>
              <a:rPr lang="en" sz="1800">
                <a:solidFill>
                  <a:schemeClr val="dk1"/>
                </a:solidFill>
              </a:rPr>
              <a:t>But, so far the effort is largely ad-hoc or relies on much manual effort</a:t>
            </a:r>
            <a:endParaRPr sz="1800">
              <a:solidFill>
                <a:schemeClr val="dk1"/>
              </a:solidFill>
            </a:endParaRPr>
          </a:p>
          <a:p>
            <a:pPr marL="457200" marR="0" lvl="0" indent="-342900" algn="l" rtl="0">
              <a:lnSpc>
                <a:spcPct val="150000"/>
              </a:lnSpc>
              <a:spcBef>
                <a:spcPts val="0"/>
              </a:spcBef>
              <a:spcAft>
                <a:spcPts val="0"/>
              </a:spcAft>
              <a:buClr>
                <a:schemeClr val="dk1"/>
              </a:buClr>
              <a:buSzPts val="1800"/>
              <a:buChar char="●"/>
            </a:pPr>
            <a:r>
              <a:rPr lang="en" sz="1800">
                <a:solidFill>
                  <a:schemeClr val="dk1"/>
                </a:solidFill>
              </a:rPr>
              <a:t>Current approaches fails to consider unstructured data in social media (text, image, video)</a:t>
            </a:r>
            <a:endParaRPr sz="1800">
              <a:solidFill>
                <a:schemeClr val="dk1"/>
              </a:solidFill>
            </a:endParaRPr>
          </a:p>
          <a:p>
            <a:pPr marL="457200" marR="0" lvl="0" indent="-342900" algn="l" rtl="0">
              <a:lnSpc>
                <a:spcPct val="150000"/>
              </a:lnSpc>
              <a:spcBef>
                <a:spcPts val="0"/>
              </a:spcBef>
              <a:spcAft>
                <a:spcPts val="0"/>
              </a:spcAft>
              <a:buClr>
                <a:schemeClr val="dk1"/>
              </a:buClr>
              <a:buSzPts val="1800"/>
              <a:buChar char="●"/>
            </a:pPr>
            <a:r>
              <a:rPr lang="en" sz="1800">
                <a:solidFill>
                  <a:schemeClr val="dk1"/>
                </a:solidFill>
              </a:rPr>
              <a:t>Thus, a decision support system would be a great asset </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Potential Future Work of Text Mining</a:t>
            </a:r>
            <a:endParaRPr>
              <a:highlight>
                <a:srgbClr val="FFC000"/>
              </a:highlight>
            </a:endParaRPr>
          </a:p>
        </p:txBody>
      </p:sp>
      <p:sp>
        <p:nvSpPr>
          <p:cNvPr id="387" name="Google Shape;387;p53"/>
          <p:cNvSpPr/>
          <p:nvPr/>
        </p:nvSpPr>
        <p:spPr>
          <a:xfrm rot="-711236">
            <a:off x="6462350" y="2981726"/>
            <a:ext cx="1350909" cy="57662"/>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3"/>
          <p:cNvSpPr/>
          <p:nvPr/>
        </p:nvSpPr>
        <p:spPr>
          <a:xfrm rot="711236" flipH="1">
            <a:off x="5177612" y="2981726"/>
            <a:ext cx="1350909" cy="57662"/>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53"/>
          <p:cNvGrpSpPr/>
          <p:nvPr/>
        </p:nvGrpSpPr>
        <p:grpSpPr>
          <a:xfrm>
            <a:off x="5582775" y="3037769"/>
            <a:ext cx="1712700" cy="1230715"/>
            <a:chOff x="5796625" y="2541798"/>
            <a:chExt cx="1712700" cy="1230715"/>
          </a:xfrm>
        </p:grpSpPr>
        <p:sp>
          <p:nvSpPr>
            <p:cNvPr id="390" name="Google Shape;390;p53"/>
            <p:cNvSpPr/>
            <p:nvPr/>
          </p:nvSpPr>
          <p:spPr>
            <a:xfrm rot="-1789476">
              <a:off x="6572742" y="2571072"/>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3"/>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701C7F"/>
                  </a:solidFill>
                  <a:latin typeface="Roboto"/>
                  <a:ea typeface="Roboto"/>
                  <a:cs typeface="Roboto"/>
                  <a:sym typeface="Roboto"/>
                </a:rPr>
                <a:t>Step 4</a:t>
              </a:r>
              <a:endParaRPr sz="800" b="1">
                <a:solidFill>
                  <a:srgbClr val="701C7F"/>
                </a:solidFill>
                <a:latin typeface="Roboto"/>
                <a:ea typeface="Roboto"/>
                <a:cs typeface="Roboto"/>
                <a:sym typeface="Roboto"/>
              </a:endParaRPr>
            </a:p>
          </p:txBody>
        </p:sp>
        <p:sp>
          <p:nvSpPr>
            <p:cNvPr id="392" name="Google Shape;392;p53"/>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93" name="Google Shape;393;p53"/>
            <p:cNvSpPr txBox="1"/>
            <p:nvPr/>
          </p:nvSpPr>
          <p:spPr>
            <a:xfrm>
              <a:off x="5840875" y="3106213"/>
              <a:ext cx="1624200" cy="624600"/>
            </a:xfrm>
            <a:prstGeom prst="rect">
              <a:avLst/>
            </a:prstGeom>
            <a:solidFill>
              <a:srgbClr val="701C7F"/>
            </a:solidFill>
            <a:ln w="9525" cap="flat" cmpd="sng">
              <a:solidFill>
                <a:srgbClr val="701C7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Roboto"/>
                  <a:ea typeface="Roboto"/>
                  <a:cs typeface="Roboto"/>
                  <a:sym typeface="Roboto"/>
                </a:rPr>
                <a:t>Add the vectors of boilerplate to the calculations of Word2vec+TFIDF</a:t>
              </a:r>
              <a:endParaRPr sz="800">
                <a:solidFill>
                  <a:srgbClr val="FFFFFF"/>
                </a:solidFill>
              </a:endParaRPr>
            </a:p>
          </p:txBody>
        </p:sp>
        <p:sp>
          <p:nvSpPr>
            <p:cNvPr id="394" name="Google Shape;394;p53"/>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53"/>
          <p:cNvSpPr/>
          <p:nvPr/>
        </p:nvSpPr>
        <p:spPr>
          <a:xfrm rot="-711236">
            <a:off x="3896538" y="2981726"/>
            <a:ext cx="1350909" cy="57662"/>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53"/>
          <p:cNvGrpSpPr/>
          <p:nvPr/>
        </p:nvGrpSpPr>
        <p:grpSpPr>
          <a:xfrm>
            <a:off x="4329700" y="1736597"/>
            <a:ext cx="1712700" cy="1246754"/>
            <a:chOff x="4409300" y="1219942"/>
            <a:chExt cx="1712700" cy="1246754"/>
          </a:xfrm>
        </p:grpSpPr>
        <p:sp>
          <p:nvSpPr>
            <p:cNvPr id="397" name="Google Shape;397;p53"/>
            <p:cNvSpPr/>
            <p:nvPr/>
          </p:nvSpPr>
          <p:spPr>
            <a:xfrm rot="-1789476">
              <a:off x="5185416" y="2276970"/>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701C7F"/>
                  </a:solidFill>
                  <a:latin typeface="Roboto"/>
                  <a:ea typeface="Roboto"/>
                  <a:cs typeface="Roboto"/>
                  <a:sym typeface="Roboto"/>
                </a:rPr>
                <a:t>Step 3</a:t>
              </a:r>
              <a:endParaRPr sz="800" b="1">
                <a:solidFill>
                  <a:srgbClr val="701C7F"/>
                </a:solidFill>
                <a:latin typeface="Roboto"/>
                <a:ea typeface="Roboto"/>
                <a:cs typeface="Roboto"/>
                <a:sym typeface="Roboto"/>
              </a:endParaRPr>
            </a:p>
          </p:txBody>
        </p:sp>
        <p:sp>
          <p:nvSpPr>
            <p:cNvPr id="399" name="Google Shape;399;p53"/>
            <p:cNvSpPr/>
            <p:nvPr/>
          </p:nvSpPr>
          <p:spPr>
            <a:xfrm>
              <a:off x="4409300" y="12199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0" name="Google Shape;400;p53"/>
            <p:cNvSpPr/>
            <p:nvPr/>
          </p:nvSpPr>
          <p:spPr>
            <a:xfrm rot="10800000">
              <a:off x="5220625" y="19190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txBox="1"/>
            <p:nvPr/>
          </p:nvSpPr>
          <p:spPr>
            <a:xfrm>
              <a:off x="4453550" y="1257142"/>
              <a:ext cx="1624200" cy="624600"/>
            </a:xfrm>
            <a:prstGeom prst="rect">
              <a:avLst/>
            </a:prstGeom>
            <a:solidFill>
              <a:srgbClr val="701C7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lt1"/>
                  </a:solidFill>
                  <a:latin typeface="Roboto"/>
                  <a:ea typeface="Roboto"/>
                  <a:cs typeface="Roboto"/>
                  <a:sym typeface="Roboto"/>
                </a:rPr>
                <a:t>Mark the sentence with those 4-grams as 0, otherwise as 1</a:t>
              </a:r>
              <a:endParaRPr sz="800">
                <a:solidFill>
                  <a:srgbClr val="FFFFFF"/>
                </a:solidFill>
              </a:endParaRPr>
            </a:p>
          </p:txBody>
        </p:sp>
      </p:grpSp>
      <p:sp>
        <p:nvSpPr>
          <p:cNvPr id="402" name="Google Shape;402;p53"/>
          <p:cNvSpPr/>
          <p:nvPr/>
        </p:nvSpPr>
        <p:spPr>
          <a:xfrm rot="711236" flipH="1">
            <a:off x="2604858" y="2981726"/>
            <a:ext cx="1350909" cy="57662"/>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53"/>
          <p:cNvGrpSpPr/>
          <p:nvPr/>
        </p:nvGrpSpPr>
        <p:grpSpPr>
          <a:xfrm>
            <a:off x="3073288" y="3037769"/>
            <a:ext cx="1712700" cy="1230715"/>
            <a:chOff x="3021975" y="2541798"/>
            <a:chExt cx="1712700" cy="1230715"/>
          </a:xfrm>
        </p:grpSpPr>
        <p:sp>
          <p:nvSpPr>
            <p:cNvPr id="404" name="Google Shape;404;p53"/>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701C7F"/>
                  </a:solidFill>
                  <a:latin typeface="Roboto"/>
                  <a:ea typeface="Roboto"/>
                  <a:cs typeface="Roboto"/>
                  <a:sym typeface="Roboto"/>
                </a:rPr>
                <a:t>Step 2</a:t>
              </a:r>
              <a:endParaRPr sz="800" b="1">
                <a:solidFill>
                  <a:srgbClr val="701C7F"/>
                </a:solidFill>
                <a:latin typeface="Roboto"/>
                <a:ea typeface="Roboto"/>
                <a:cs typeface="Roboto"/>
                <a:sym typeface="Roboto"/>
              </a:endParaRPr>
            </a:p>
          </p:txBody>
        </p:sp>
        <p:sp>
          <p:nvSpPr>
            <p:cNvPr id="405" name="Google Shape;405;p53"/>
            <p:cNvSpPr/>
            <p:nvPr/>
          </p:nvSpPr>
          <p:spPr>
            <a:xfrm rot="-1789476">
              <a:off x="3798091" y="2571072"/>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3"/>
            <p:cNvSpPr/>
            <p:nvPr/>
          </p:nvSpPr>
          <p:spPr>
            <a:xfrm>
              <a:off x="3021975" y="3069013"/>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7" name="Google Shape;407;p53"/>
            <p:cNvSpPr txBox="1"/>
            <p:nvPr/>
          </p:nvSpPr>
          <p:spPr>
            <a:xfrm>
              <a:off x="3066225" y="3106213"/>
              <a:ext cx="1624200" cy="62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rPr>
                <a:t>Sort the 4-grams by frequency, and keep the ones that have appeared in more than 30% of documents</a:t>
              </a:r>
              <a:endParaRPr sz="800">
                <a:solidFill>
                  <a:srgbClr val="FFFFFF"/>
                </a:solidFill>
              </a:endParaRPr>
            </a:p>
          </p:txBody>
        </p:sp>
        <p:sp>
          <p:nvSpPr>
            <p:cNvPr id="408" name="Google Shape;408;p53"/>
            <p:cNvSpPr/>
            <p:nvPr/>
          </p:nvSpPr>
          <p:spPr>
            <a:xfrm>
              <a:off x="3833325" y="3004364"/>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53"/>
          <p:cNvSpPr/>
          <p:nvPr/>
        </p:nvSpPr>
        <p:spPr>
          <a:xfrm rot="-711236">
            <a:off x="1330733" y="2981726"/>
            <a:ext cx="1350909" cy="57662"/>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53"/>
          <p:cNvGrpSpPr/>
          <p:nvPr/>
        </p:nvGrpSpPr>
        <p:grpSpPr>
          <a:xfrm>
            <a:off x="1786475" y="1736597"/>
            <a:ext cx="1712700" cy="1246754"/>
            <a:chOff x="1637475" y="1219942"/>
            <a:chExt cx="1712700" cy="1246754"/>
          </a:xfrm>
        </p:grpSpPr>
        <p:sp>
          <p:nvSpPr>
            <p:cNvPr id="411" name="Google Shape;411;p53"/>
            <p:cNvSpPr/>
            <p:nvPr/>
          </p:nvSpPr>
          <p:spPr>
            <a:xfrm>
              <a:off x="1637475" y="1219942"/>
              <a:ext cx="1712700" cy="703500"/>
            </a:xfrm>
            <a:prstGeom prst="roundRect">
              <a:avLst>
                <a:gd name="adj" fmla="val 4485"/>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2" name="Google Shape;412;p53"/>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701C7F"/>
                  </a:solidFill>
                  <a:latin typeface="Roboto"/>
                  <a:ea typeface="Roboto"/>
                  <a:cs typeface="Roboto"/>
                  <a:sym typeface="Roboto"/>
                </a:rPr>
                <a:t>Step 1</a:t>
              </a:r>
              <a:endParaRPr sz="800" b="1">
                <a:solidFill>
                  <a:srgbClr val="701C7F"/>
                </a:solidFill>
                <a:latin typeface="Roboto"/>
                <a:ea typeface="Roboto"/>
                <a:cs typeface="Roboto"/>
                <a:sym typeface="Roboto"/>
              </a:endParaRPr>
            </a:p>
          </p:txBody>
        </p:sp>
        <p:sp>
          <p:nvSpPr>
            <p:cNvPr id="413" name="Google Shape;413;p53"/>
            <p:cNvSpPr/>
            <p:nvPr/>
          </p:nvSpPr>
          <p:spPr>
            <a:xfrm rot="10800000">
              <a:off x="2448800" y="1919036"/>
              <a:ext cx="90000" cy="67500"/>
            </a:xfrm>
            <a:prstGeom prst="triangle">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3"/>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rgbClr val="FFFFFF"/>
                  </a:solidFill>
                </a:rPr>
                <a:t>Find the 4-grams appear across documents </a:t>
              </a:r>
              <a:endParaRPr sz="800">
                <a:solidFill>
                  <a:schemeClr val="dk1"/>
                </a:solidFill>
              </a:endParaRPr>
            </a:p>
            <a:p>
              <a:pPr marL="0" lvl="0" indent="0" algn="ctr" rtl="0">
                <a:lnSpc>
                  <a:spcPct val="115000"/>
                </a:lnSpc>
                <a:spcBef>
                  <a:spcPts val="1600"/>
                </a:spcBef>
                <a:spcAft>
                  <a:spcPts val="1600"/>
                </a:spcAft>
                <a:buNone/>
              </a:pPr>
              <a:endParaRPr sz="800">
                <a:solidFill>
                  <a:schemeClr val="dk1"/>
                </a:solidFill>
              </a:endParaRPr>
            </a:p>
          </p:txBody>
        </p:sp>
        <p:sp>
          <p:nvSpPr>
            <p:cNvPr id="415" name="Google Shape;415;p53"/>
            <p:cNvSpPr/>
            <p:nvPr/>
          </p:nvSpPr>
          <p:spPr>
            <a:xfrm rot="-1789476">
              <a:off x="2410765" y="2276970"/>
              <a:ext cx="160451" cy="160451"/>
            </a:xfrm>
            <a:prstGeom prst="ellipse">
              <a:avLst/>
            </a:prstGeom>
            <a:solidFill>
              <a:srgbClr val="FFFFFF"/>
            </a:solid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6"/>
          <p:cNvSpPr txBox="1">
            <a:spLocks noGrp="1"/>
          </p:cNvSpPr>
          <p:nvPr>
            <p:ph type="ctrTitle"/>
          </p:nvPr>
        </p:nvSpPr>
        <p:spPr>
          <a:xfrm>
            <a:off x="685800" y="1521619"/>
            <a:ext cx="7772400" cy="110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t>Possibilities on Analyzing Instagram Stories</a:t>
            </a:r>
            <a:endParaRPr sz="3500"/>
          </a:p>
        </p:txBody>
      </p:sp>
      <p:pic>
        <p:nvPicPr>
          <p:cNvPr id="431" name="Google Shape;431;p56"/>
          <p:cNvPicPr preferRelativeResize="0"/>
          <p:nvPr/>
        </p:nvPicPr>
        <p:blipFill rotWithShape="1">
          <a:blip r:embed="rId3">
            <a:alphaModFix/>
          </a:blip>
          <a:srcRect t="3530" r="566"/>
          <a:stretch/>
        </p:blipFill>
        <p:spPr>
          <a:xfrm>
            <a:off x="228600" y="2866650"/>
            <a:ext cx="8789202" cy="1511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What are instagram Stories?</a:t>
            </a:r>
            <a:endParaRPr>
              <a:highlight>
                <a:srgbClr val="FFC000"/>
              </a:highlight>
            </a:endParaRPr>
          </a:p>
        </p:txBody>
      </p:sp>
      <p:sp>
        <p:nvSpPr>
          <p:cNvPr id="437" name="Google Shape;437;p57"/>
          <p:cNvSpPr txBox="1">
            <a:spLocks noGrp="1"/>
          </p:cNvSpPr>
          <p:nvPr>
            <p:ph type="body" idx="1"/>
          </p:nvPr>
        </p:nvSpPr>
        <p:spPr>
          <a:xfrm>
            <a:off x="311700" y="1152475"/>
            <a:ext cx="4074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sz="1800"/>
              <a:t>"Share all the moments of your day, not just the ones you want to keep on your profile"</a:t>
            </a:r>
            <a:endParaRPr sz="1800"/>
          </a:p>
          <a:p>
            <a:pPr marL="457200" lvl="0" indent="0" algn="l" rtl="0">
              <a:spcBef>
                <a:spcPts val="1600"/>
              </a:spcBef>
              <a:spcAft>
                <a:spcPts val="0"/>
              </a:spcAft>
              <a:buNone/>
            </a:pPr>
            <a:endParaRPr sz="600"/>
          </a:p>
          <a:p>
            <a:pPr marL="457200" lvl="0" indent="-342900" algn="l" rtl="0">
              <a:lnSpc>
                <a:spcPct val="100000"/>
              </a:lnSpc>
              <a:spcBef>
                <a:spcPts val="1600"/>
              </a:spcBef>
              <a:spcAft>
                <a:spcPts val="0"/>
              </a:spcAft>
              <a:buSzPts val="1800"/>
              <a:buChar char="●"/>
            </a:pPr>
            <a:r>
              <a:rPr lang="en" sz="1800"/>
              <a:t>Ephemeral: expires 24 hours after posting</a:t>
            </a:r>
            <a:endParaRPr sz="1800"/>
          </a:p>
          <a:p>
            <a:pPr marL="457200" lvl="0" indent="0" algn="l" rtl="0">
              <a:lnSpc>
                <a:spcPct val="100000"/>
              </a:lnSpc>
              <a:spcBef>
                <a:spcPts val="1600"/>
              </a:spcBef>
              <a:spcAft>
                <a:spcPts val="0"/>
              </a:spcAft>
              <a:buNone/>
            </a:pPr>
            <a:endParaRPr sz="600"/>
          </a:p>
          <a:p>
            <a:pPr marL="457200" lvl="0" indent="-342900" algn="l" rtl="0">
              <a:lnSpc>
                <a:spcPct val="100000"/>
              </a:lnSpc>
              <a:spcBef>
                <a:spcPts val="1600"/>
              </a:spcBef>
              <a:spcAft>
                <a:spcPts val="0"/>
              </a:spcAft>
              <a:buSzPts val="1800"/>
              <a:buChar char="●"/>
            </a:pPr>
            <a:r>
              <a:rPr lang="en" sz="1800"/>
              <a:t>Can be permanent if user add it as a highlight</a:t>
            </a:r>
            <a:endParaRPr sz="1800"/>
          </a:p>
        </p:txBody>
      </p:sp>
      <p:pic>
        <p:nvPicPr>
          <p:cNvPr id="438" name="Google Shape;438;p57"/>
          <p:cNvPicPr preferRelativeResize="0"/>
          <p:nvPr/>
        </p:nvPicPr>
        <p:blipFill>
          <a:blip r:embed="rId3">
            <a:alphaModFix/>
          </a:blip>
          <a:stretch>
            <a:fillRect/>
          </a:stretch>
        </p:blipFill>
        <p:spPr>
          <a:xfrm>
            <a:off x="4855950" y="1612716"/>
            <a:ext cx="4235448" cy="2325236"/>
          </a:xfrm>
          <a:prstGeom prst="rect">
            <a:avLst/>
          </a:prstGeom>
          <a:noFill/>
          <a:ln>
            <a:noFill/>
          </a:ln>
        </p:spPr>
      </p:pic>
      <p:sp>
        <p:nvSpPr>
          <p:cNvPr id="439" name="Google Shape;439;p57"/>
          <p:cNvSpPr txBox="1"/>
          <p:nvPr/>
        </p:nvSpPr>
        <p:spPr>
          <a:xfrm>
            <a:off x="5676150" y="4168675"/>
            <a:ext cx="169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Highlights</a:t>
            </a:r>
            <a:endParaRPr>
              <a:latin typeface="Calibri"/>
              <a:ea typeface="Calibri"/>
              <a:cs typeface="Calibri"/>
              <a:sym typeface="Calibri"/>
            </a:endParaRPr>
          </a:p>
        </p:txBody>
      </p:sp>
      <p:sp>
        <p:nvSpPr>
          <p:cNvPr id="440" name="Google Shape;440;p57"/>
          <p:cNvSpPr/>
          <p:nvPr/>
        </p:nvSpPr>
        <p:spPr>
          <a:xfrm>
            <a:off x="5160750" y="4102150"/>
            <a:ext cx="515400" cy="326100"/>
          </a:xfrm>
          <a:prstGeom prst="upArrow">
            <a:avLst>
              <a:gd name="adj1" fmla="val 50000"/>
              <a:gd name="adj2" fmla="val 50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7"/>
          <p:cNvSpPr/>
          <p:nvPr/>
        </p:nvSpPr>
        <p:spPr>
          <a:xfrm rot="10800000">
            <a:off x="5424080" y="1198619"/>
            <a:ext cx="515400" cy="326100"/>
          </a:xfrm>
          <a:prstGeom prst="upArrow">
            <a:avLst>
              <a:gd name="adj1" fmla="val 50000"/>
              <a:gd name="adj2" fmla="val 50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7"/>
          <p:cNvSpPr txBox="1"/>
          <p:nvPr/>
        </p:nvSpPr>
        <p:spPr>
          <a:xfrm>
            <a:off x="6015675" y="1078175"/>
            <a:ext cx="169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Story</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Business Value</a:t>
            </a:r>
            <a:endParaRPr>
              <a:highlight>
                <a:srgbClr val="FFC000"/>
              </a:highlight>
            </a:endParaRPr>
          </a:p>
        </p:txBody>
      </p:sp>
      <p:sp>
        <p:nvSpPr>
          <p:cNvPr id="448" name="Google Shape;448;p58"/>
          <p:cNvSpPr txBox="1">
            <a:spLocks noGrp="1"/>
          </p:cNvSpPr>
          <p:nvPr>
            <p:ph type="body" idx="1"/>
          </p:nvPr>
        </p:nvSpPr>
        <p:spPr>
          <a:xfrm>
            <a:off x="311700" y="1152475"/>
            <a:ext cx="8379900" cy="354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Understand celebrities’ different aesthetic styles (visual feeling)</a:t>
            </a:r>
            <a:endParaRPr sz="1800"/>
          </a:p>
          <a:p>
            <a:pPr marL="457200" lvl="0" indent="-342900" algn="l" rtl="0">
              <a:spcBef>
                <a:spcPts val="0"/>
              </a:spcBef>
              <a:spcAft>
                <a:spcPts val="0"/>
              </a:spcAft>
              <a:buSzPts val="1800"/>
              <a:buChar char="●"/>
            </a:pPr>
            <a:r>
              <a:rPr lang="en" sz="1800"/>
              <a:t>Avoid style overlap when marketing products</a:t>
            </a:r>
            <a:endParaRPr sz="1800"/>
          </a:p>
          <a:p>
            <a:pPr marL="457200" lvl="0" indent="-342900" algn="l" rtl="0">
              <a:spcBef>
                <a:spcPts val="0"/>
              </a:spcBef>
              <a:spcAft>
                <a:spcPts val="0"/>
              </a:spcAft>
              <a:buSzPts val="1800"/>
              <a:buChar char="●"/>
            </a:pPr>
            <a:r>
              <a:rPr lang="en" sz="1800"/>
              <a:t>Tailor product endorsement matchup with celebrities’ show style</a:t>
            </a:r>
            <a:endParaRPr sz="1800"/>
          </a:p>
        </p:txBody>
      </p:sp>
      <p:pic>
        <p:nvPicPr>
          <p:cNvPr id="449" name="Google Shape;449;p58"/>
          <p:cNvPicPr preferRelativeResize="0"/>
          <p:nvPr/>
        </p:nvPicPr>
        <p:blipFill>
          <a:blip r:embed="rId3">
            <a:alphaModFix/>
          </a:blip>
          <a:stretch>
            <a:fillRect/>
          </a:stretch>
        </p:blipFill>
        <p:spPr>
          <a:xfrm>
            <a:off x="728650" y="2361625"/>
            <a:ext cx="3688134" cy="2247062"/>
          </a:xfrm>
          <a:prstGeom prst="rect">
            <a:avLst/>
          </a:prstGeom>
          <a:noFill/>
          <a:ln>
            <a:noFill/>
          </a:ln>
        </p:spPr>
      </p:pic>
      <p:pic>
        <p:nvPicPr>
          <p:cNvPr id="450" name="Google Shape;450;p58"/>
          <p:cNvPicPr preferRelativeResize="0"/>
          <p:nvPr/>
        </p:nvPicPr>
        <p:blipFill>
          <a:blip r:embed="rId4">
            <a:alphaModFix/>
          </a:blip>
          <a:stretch>
            <a:fillRect/>
          </a:stretch>
        </p:blipFill>
        <p:spPr>
          <a:xfrm>
            <a:off x="4727215" y="2361625"/>
            <a:ext cx="3688135" cy="2249400"/>
          </a:xfrm>
          <a:prstGeom prst="rect">
            <a:avLst/>
          </a:prstGeom>
          <a:noFill/>
          <a:ln>
            <a:noFill/>
          </a:ln>
        </p:spPr>
      </p:pic>
      <p:sp>
        <p:nvSpPr>
          <p:cNvPr id="451" name="Google Shape;451;p58"/>
          <p:cNvSpPr txBox="1"/>
          <p:nvPr/>
        </p:nvSpPr>
        <p:spPr>
          <a:xfrm>
            <a:off x="1912438" y="4608675"/>
            <a:ext cx="20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Jerry Lorenzo</a:t>
            </a:r>
            <a:endParaRPr/>
          </a:p>
        </p:txBody>
      </p:sp>
      <p:sp>
        <p:nvSpPr>
          <p:cNvPr id="452" name="Google Shape;452;p58"/>
          <p:cNvSpPr txBox="1"/>
          <p:nvPr/>
        </p:nvSpPr>
        <p:spPr>
          <a:xfrm>
            <a:off x="6049863" y="4608675"/>
            <a:ext cx="20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Bad Bunny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Arial"/>
              <a:buNone/>
            </a:pPr>
            <a:r>
              <a:rPr lang="en">
                <a:highlight>
                  <a:srgbClr val="FFC000"/>
                </a:highlight>
              </a:rPr>
              <a:t>Problems to Solve</a:t>
            </a:r>
            <a:endParaRPr/>
          </a:p>
        </p:txBody>
      </p:sp>
      <p:grpSp>
        <p:nvGrpSpPr>
          <p:cNvPr id="458" name="Google Shape;458;p59"/>
          <p:cNvGrpSpPr/>
          <p:nvPr/>
        </p:nvGrpSpPr>
        <p:grpSpPr>
          <a:xfrm>
            <a:off x="2414298" y="2308079"/>
            <a:ext cx="1347332" cy="1018356"/>
            <a:chOff x="1660800" y="1171213"/>
            <a:chExt cx="1942800" cy="1569600"/>
          </a:xfrm>
        </p:grpSpPr>
        <p:sp>
          <p:nvSpPr>
            <p:cNvPr id="459" name="Google Shape;459;p59"/>
            <p:cNvSpPr/>
            <p:nvPr/>
          </p:nvSpPr>
          <p:spPr>
            <a:xfrm>
              <a:off x="1660800" y="1171213"/>
              <a:ext cx="1942800" cy="1569600"/>
            </a:xfrm>
            <a:prstGeom prst="round1Rect">
              <a:avLst>
                <a:gd name="adj" fmla="val 17446"/>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9"/>
            <p:cNvSpPr txBox="1"/>
            <p:nvPr/>
          </p:nvSpPr>
          <p:spPr>
            <a:xfrm>
              <a:off x="1906351" y="1371024"/>
              <a:ext cx="1451700" cy="102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lt1"/>
                  </a:solidFill>
                  <a:latin typeface="Roboto"/>
                  <a:ea typeface="Roboto"/>
                  <a:cs typeface="Roboto"/>
                  <a:sym typeface="Roboto"/>
                </a:rPr>
                <a:t>Getting Instagram Stories</a:t>
              </a:r>
              <a:endParaRPr sz="1100" b="1">
                <a:solidFill>
                  <a:srgbClr val="FFFFFF"/>
                </a:solidFill>
                <a:latin typeface="Roboto"/>
                <a:ea typeface="Roboto"/>
                <a:cs typeface="Roboto"/>
                <a:sym typeface="Roboto"/>
              </a:endParaRPr>
            </a:p>
          </p:txBody>
        </p:sp>
      </p:grpSp>
      <p:grpSp>
        <p:nvGrpSpPr>
          <p:cNvPr id="461" name="Google Shape;461;p59"/>
          <p:cNvGrpSpPr/>
          <p:nvPr/>
        </p:nvGrpSpPr>
        <p:grpSpPr>
          <a:xfrm>
            <a:off x="3759549" y="2308079"/>
            <a:ext cx="1347332" cy="1018356"/>
            <a:chOff x="3600600" y="1170963"/>
            <a:chExt cx="1942800" cy="1569600"/>
          </a:xfrm>
        </p:grpSpPr>
        <p:sp>
          <p:nvSpPr>
            <p:cNvPr id="462" name="Google Shape;462;p59"/>
            <p:cNvSpPr/>
            <p:nvPr/>
          </p:nvSpPr>
          <p:spPr>
            <a:xfrm>
              <a:off x="3600600" y="1170963"/>
              <a:ext cx="1942800" cy="1569600"/>
            </a:xfrm>
            <a:prstGeom prst="round2SameRect">
              <a:avLst>
                <a:gd name="adj1" fmla="val 18098"/>
                <a:gd name="adj2" fmla="val 0"/>
              </a:avLst>
            </a:prstGeom>
            <a:solidFill>
              <a:srgbClr val="0E6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9"/>
            <p:cNvSpPr txBox="1"/>
            <p:nvPr/>
          </p:nvSpPr>
          <p:spPr>
            <a:xfrm>
              <a:off x="3819013" y="1413552"/>
              <a:ext cx="1451700" cy="10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lt1"/>
                  </a:solidFill>
                  <a:latin typeface="Roboto"/>
                  <a:ea typeface="Roboto"/>
                  <a:cs typeface="Roboto"/>
                  <a:sym typeface="Roboto"/>
                </a:rPr>
                <a:t>Detecting images with Adidas logos</a:t>
              </a:r>
              <a:endParaRPr sz="1000" b="1">
                <a:solidFill>
                  <a:srgbClr val="FFFFFF"/>
                </a:solidFill>
                <a:latin typeface="Roboto"/>
                <a:ea typeface="Roboto"/>
                <a:cs typeface="Roboto"/>
                <a:sym typeface="Roboto"/>
              </a:endParaRPr>
            </a:p>
          </p:txBody>
        </p:sp>
      </p:grpSp>
      <p:grpSp>
        <p:nvGrpSpPr>
          <p:cNvPr id="464" name="Google Shape;464;p59"/>
          <p:cNvGrpSpPr/>
          <p:nvPr/>
        </p:nvGrpSpPr>
        <p:grpSpPr>
          <a:xfrm>
            <a:off x="5104408" y="2318964"/>
            <a:ext cx="1347332" cy="1007212"/>
            <a:chOff x="5539816" y="1171213"/>
            <a:chExt cx="1942800" cy="1569600"/>
          </a:xfrm>
        </p:grpSpPr>
        <p:sp>
          <p:nvSpPr>
            <p:cNvPr id="465" name="Google Shape;465;p59"/>
            <p:cNvSpPr/>
            <p:nvPr/>
          </p:nvSpPr>
          <p:spPr>
            <a:xfrm flipH="1">
              <a:off x="5539816" y="1171213"/>
              <a:ext cx="1942800" cy="1569600"/>
            </a:xfrm>
            <a:prstGeom prst="round1Rect">
              <a:avLst>
                <a:gd name="adj" fmla="val 17446"/>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9"/>
            <p:cNvSpPr txBox="1"/>
            <p:nvPr/>
          </p:nvSpPr>
          <p:spPr>
            <a:xfrm>
              <a:off x="5762407" y="1413531"/>
              <a:ext cx="1451700" cy="103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lt1"/>
                  </a:solidFill>
                  <a:latin typeface="Roboto"/>
                  <a:ea typeface="Roboto"/>
                  <a:cs typeface="Roboto"/>
                  <a:sym typeface="Roboto"/>
                </a:rPr>
                <a:t>Scoring images </a:t>
              </a:r>
              <a:endParaRPr sz="8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100" b="1">
                <a:solidFill>
                  <a:schemeClr val="lt1"/>
                </a:solidFill>
                <a:latin typeface="Roboto"/>
                <a:ea typeface="Roboto"/>
                <a:cs typeface="Roboto"/>
                <a:sym typeface="Roboto"/>
              </a:endParaRPr>
            </a:p>
            <a:p>
              <a:pPr marL="0" lvl="0" indent="0" algn="l" rtl="0">
                <a:spcBef>
                  <a:spcPts val="0"/>
                </a:spcBef>
                <a:spcAft>
                  <a:spcPts val="0"/>
                </a:spcAft>
                <a:buNone/>
              </a:pPr>
              <a:endParaRPr sz="1100" b="1">
                <a:solidFill>
                  <a:srgbClr val="FFFFFF"/>
                </a:solidFill>
                <a:latin typeface="Roboto"/>
                <a:ea typeface="Roboto"/>
                <a:cs typeface="Roboto"/>
                <a:sym typeface="Roboto"/>
              </a:endParaRPr>
            </a:p>
          </p:txBody>
        </p:sp>
      </p:grpSp>
      <p:grpSp>
        <p:nvGrpSpPr>
          <p:cNvPr id="467" name="Google Shape;467;p59"/>
          <p:cNvGrpSpPr/>
          <p:nvPr/>
        </p:nvGrpSpPr>
        <p:grpSpPr>
          <a:xfrm>
            <a:off x="3646532" y="2722101"/>
            <a:ext cx="229230" cy="226296"/>
            <a:chOff x="4858109" y="2631368"/>
            <a:chExt cx="316442" cy="315000"/>
          </a:xfrm>
        </p:grpSpPr>
        <p:sp>
          <p:nvSpPr>
            <p:cNvPr id="468" name="Google Shape;468;p59"/>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9"/>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470" name="Google Shape;470;p59"/>
          <p:cNvGrpSpPr/>
          <p:nvPr/>
        </p:nvGrpSpPr>
        <p:grpSpPr>
          <a:xfrm>
            <a:off x="5028880" y="2722101"/>
            <a:ext cx="229230" cy="226296"/>
            <a:chOff x="4858109" y="2631368"/>
            <a:chExt cx="316442" cy="315000"/>
          </a:xfrm>
        </p:grpSpPr>
        <p:sp>
          <p:nvSpPr>
            <p:cNvPr id="471" name="Google Shape;471;p59"/>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9"/>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473" name="Google Shape;473;p59"/>
          <p:cNvGrpSpPr/>
          <p:nvPr/>
        </p:nvGrpSpPr>
        <p:grpSpPr>
          <a:xfrm rot="2723901">
            <a:off x="2174356" y="-652005"/>
            <a:ext cx="4795304" cy="4875239"/>
            <a:chOff x="1282092" y="608421"/>
            <a:chExt cx="3251700" cy="3189300"/>
          </a:xfrm>
        </p:grpSpPr>
        <p:sp>
          <p:nvSpPr>
            <p:cNvPr id="474" name="Google Shape;474;p59"/>
            <p:cNvSpPr/>
            <p:nvPr/>
          </p:nvSpPr>
          <p:spPr>
            <a:xfrm rot="2742439">
              <a:off x="2624406" y="209185"/>
              <a:ext cx="567072" cy="3987774"/>
            </a:xfrm>
            <a:prstGeom prst="roundRect">
              <a:avLst>
                <a:gd name="adj" fmla="val 47071"/>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9"/>
            <p:cNvSpPr/>
            <p:nvPr/>
          </p:nvSpPr>
          <p:spPr>
            <a:xfrm rot="-2700000">
              <a:off x="1510776" y="3205352"/>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0944A1"/>
                  </a:solidFill>
                  <a:latin typeface="Roboto"/>
                  <a:ea typeface="Roboto"/>
                  <a:cs typeface="Roboto"/>
                  <a:sym typeface="Roboto"/>
                </a:rPr>
                <a:t>1</a:t>
              </a:r>
              <a:endParaRPr sz="1700" b="1">
                <a:solidFill>
                  <a:srgbClr val="0944A1"/>
                </a:solidFill>
                <a:latin typeface="Roboto"/>
                <a:ea typeface="Roboto"/>
                <a:cs typeface="Roboto"/>
                <a:sym typeface="Roboto"/>
              </a:endParaRPr>
            </a:p>
          </p:txBody>
        </p:sp>
        <p:sp>
          <p:nvSpPr>
            <p:cNvPr id="476" name="Google Shape;476;p59"/>
            <p:cNvSpPr txBox="1"/>
            <p:nvPr/>
          </p:nvSpPr>
          <p:spPr>
            <a:xfrm rot="-2639996">
              <a:off x="1443672" y="2104185"/>
              <a:ext cx="2722493" cy="3931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b="1">
                  <a:solidFill>
                    <a:schemeClr val="lt1"/>
                  </a:solidFill>
                  <a:latin typeface="Roboto"/>
                  <a:ea typeface="Roboto"/>
                  <a:cs typeface="Roboto"/>
                  <a:sym typeface="Roboto"/>
                </a:rPr>
                <a:t>Computationally assessing image quality of Stories</a:t>
              </a:r>
              <a:endParaRPr sz="800" b="1">
                <a:solidFill>
                  <a:srgbClr val="FFFFFF"/>
                </a:solidFill>
                <a:latin typeface="Roboto"/>
                <a:ea typeface="Roboto"/>
                <a:cs typeface="Roboto"/>
                <a:sym typeface="Roboto"/>
              </a:endParaRPr>
            </a:p>
          </p:txBody>
        </p:sp>
      </p:grpSp>
      <p:grpSp>
        <p:nvGrpSpPr>
          <p:cNvPr id="477" name="Google Shape;477;p59"/>
          <p:cNvGrpSpPr/>
          <p:nvPr/>
        </p:nvGrpSpPr>
        <p:grpSpPr>
          <a:xfrm rot="2711500">
            <a:off x="2192273" y="1636647"/>
            <a:ext cx="4798625" cy="4811487"/>
            <a:chOff x="3214080" y="855758"/>
            <a:chExt cx="2873700" cy="2925000"/>
          </a:xfrm>
        </p:grpSpPr>
        <p:sp>
          <p:nvSpPr>
            <p:cNvPr id="478" name="Google Shape;478;p59"/>
            <p:cNvSpPr/>
            <p:nvPr/>
          </p:nvSpPr>
          <p:spPr>
            <a:xfrm rot="2660094">
              <a:off x="4395082" y="523815"/>
              <a:ext cx="511697" cy="3588886"/>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p:nvPr/>
          </p:nvSpPr>
          <p:spPr>
            <a:xfrm rot="-2700000">
              <a:off x="3420995" y="3205343"/>
              <a:ext cx="374201" cy="374201"/>
            </a:xfrm>
            <a:prstGeom prst="ellipse">
              <a:avLst/>
            </a:prstGeom>
            <a:solidFill>
              <a:schemeClr val="lt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0D5DDF"/>
                  </a:solidFill>
                  <a:latin typeface="Roboto"/>
                  <a:ea typeface="Roboto"/>
                  <a:cs typeface="Roboto"/>
                  <a:sym typeface="Roboto"/>
                </a:rPr>
                <a:t>2</a:t>
              </a:r>
              <a:endParaRPr sz="1700" b="1">
                <a:solidFill>
                  <a:srgbClr val="0D5DDF"/>
                </a:solidFill>
                <a:latin typeface="Roboto"/>
                <a:ea typeface="Roboto"/>
                <a:cs typeface="Roboto"/>
                <a:sym typeface="Roboto"/>
              </a:endParaRPr>
            </a:p>
          </p:txBody>
        </p:sp>
      </p:grpSp>
      <p:sp>
        <p:nvSpPr>
          <p:cNvPr id="480" name="Google Shape;480;p59"/>
          <p:cNvSpPr txBox="1"/>
          <p:nvPr/>
        </p:nvSpPr>
        <p:spPr>
          <a:xfrm>
            <a:off x="2414300" y="3849925"/>
            <a:ext cx="3727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lt1"/>
                </a:solidFill>
                <a:latin typeface="Roboto"/>
                <a:ea typeface="Roboto"/>
                <a:cs typeface="Roboto"/>
                <a:sym typeface="Roboto"/>
              </a:rPr>
              <a:t>Clustering images by style</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body" idx="1"/>
          </p:nvPr>
        </p:nvSpPr>
        <p:spPr>
          <a:xfrm>
            <a:off x="311700" y="1152475"/>
            <a:ext cx="8379900" cy="27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source API - Instaloader: </a:t>
            </a:r>
            <a:endParaRPr/>
          </a:p>
          <a:p>
            <a:pPr marL="914400" lvl="0" indent="-342900" algn="l" rtl="0">
              <a:spcBef>
                <a:spcPts val="1600"/>
              </a:spcBef>
              <a:spcAft>
                <a:spcPts val="0"/>
              </a:spcAft>
              <a:buSzPts val="1800"/>
              <a:buAutoNum type="arabicPeriod"/>
            </a:pPr>
            <a:r>
              <a:rPr lang="en"/>
              <a:t>Python Module, Ready to use</a:t>
            </a:r>
            <a:endParaRPr/>
          </a:p>
          <a:p>
            <a:pPr marL="914400" lvl="0" indent="-342900" algn="l" rtl="0">
              <a:spcBef>
                <a:spcPts val="0"/>
              </a:spcBef>
              <a:spcAft>
                <a:spcPts val="0"/>
              </a:spcAft>
              <a:buSzPts val="1800"/>
              <a:buAutoNum type="arabicPeriod"/>
            </a:pPr>
            <a:r>
              <a:rPr lang="en"/>
              <a:t>Full capability of downloading media along with its metadata</a:t>
            </a:r>
            <a:endParaRPr/>
          </a:p>
          <a:p>
            <a:pPr marL="914400" lvl="0" indent="0" algn="l" rtl="0">
              <a:spcBef>
                <a:spcPts val="1600"/>
              </a:spcBef>
              <a:spcAft>
                <a:spcPts val="0"/>
              </a:spcAft>
              <a:buNone/>
            </a:pPr>
            <a:endParaRPr/>
          </a:p>
          <a:p>
            <a:pPr marL="0" lvl="0" indent="0" algn="l" rtl="0">
              <a:spcBef>
                <a:spcPts val="1600"/>
              </a:spcBef>
              <a:spcAft>
                <a:spcPts val="0"/>
              </a:spcAft>
              <a:buNone/>
            </a:pPr>
            <a:r>
              <a:rPr lang="en"/>
              <a:t>Local output:</a:t>
            </a:r>
            <a:endParaRPr/>
          </a:p>
          <a:p>
            <a:pPr marL="914400" lvl="0" indent="-342900" algn="l" rtl="0">
              <a:spcBef>
                <a:spcPts val="1600"/>
              </a:spcBef>
              <a:spcAft>
                <a:spcPts val="0"/>
              </a:spcAft>
              <a:buSzPts val="1800"/>
              <a:buAutoNum type="arabicPeriod"/>
            </a:pPr>
            <a:r>
              <a:rPr lang="en"/>
              <a:t>Media (jpg for image, mp4 and jpg thumbnail for videos)</a:t>
            </a:r>
            <a:endParaRPr/>
          </a:p>
          <a:p>
            <a:pPr marL="914400" lvl="0" indent="-342900" algn="l" rtl="0">
              <a:spcBef>
                <a:spcPts val="0"/>
              </a:spcBef>
              <a:spcAft>
                <a:spcPts val="0"/>
              </a:spcAft>
              <a:buSzPts val="1800"/>
              <a:buAutoNum type="arabicPeriod"/>
            </a:pPr>
            <a:r>
              <a:rPr lang="en"/>
              <a:t>Metadata (zipped json file)</a:t>
            </a:r>
            <a:endParaRPr/>
          </a:p>
          <a:p>
            <a:pPr marL="0" lvl="0" indent="0" algn="l" rtl="0">
              <a:spcBef>
                <a:spcPts val="1600"/>
              </a:spcBef>
              <a:spcAft>
                <a:spcPts val="1600"/>
              </a:spcAft>
              <a:buNone/>
            </a:pPr>
            <a:endParaRPr/>
          </a:p>
        </p:txBody>
      </p:sp>
      <p:sp>
        <p:nvSpPr>
          <p:cNvPr id="486" name="Google Shape;486;p60"/>
          <p:cNvSpPr txBox="1">
            <a:spLocks noGrp="1"/>
          </p:cNvSpPr>
          <p:nvPr>
            <p:ph type="body" idx="1"/>
          </p:nvPr>
        </p:nvSpPr>
        <p:spPr>
          <a:xfrm>
            <a:off x="382050" y="4510200"/>
            <a:ext cx="8379900" cy="6333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800" i="1">
                <a:solidFill>
                  <a:srgbClr val="0000FF"/>
                </a:solidFill>
                <a:uFill>
                  <a:noFill/>
                </a:uFill>
                <a:hlinkClick r:id="rId3">
                  <a:extLst>
                    <a:ext uri="{A12FA001-AC4F-418D-AE19-62706E023703}">
                      <ahyp:hlinkClr xmlns:ahyp="http://schemas.microsoft.com/office/drawing/2018/hyperlinkcolor" val="tx"/>
                    </a:ext>
                  </a:extLst>
                </a:hlinkClick>
              </a:rPr>
              <a:t>https://instaloader.github.io/index.html</a:t>
            </a:r>
            <a:endParaRPr sz="800" i="1">
              <a:solidFill>
                <a:srgbClr val="0000FF"/>
              </a:solidFill>
            </a:endParaRPr>
          </a:p>
          <a:p>
            <a:pPr marL="0" lvl="0" indent="0" algn="l" rtl="0">
              <a:lnSpc>
                <a:spcPct val="80000"/>
              </a:lnSpc>
              <a:spcBef>
                <a:spcPts val="1600"/>
              </a:spcBef>
              <a:spcAft>
                <a:spcPts val="1600"/>
              </a:spcAft>
              <a:buNone/>
            </a:pPr>
            <a:r>
              <a:rPr lang="en" sz="800" i="1">
                <a:solidFill>
                  <a:srgbClr val="0000FF"/>
                </a:solidFill>
              </a:rPr>
              <a:t>https://instaloader.github.io/as-module.html#module-instaloader</a:t>
            </a:r>
            <a:endParaRPr sz="800" i="1">
              <a:solidFill>
                <a:srgbClr val="0000FF"/>
              </a:solidFill>
            </a:endParaRPr>
          </a:p>
        </p:txBody>
      </p:sp>
      <p:pic>
        <p:nvPicPr>
          <p:cNvPr id="487" name="Google Shape;487;p60"/>
          <p:cNvPicPr preferRelativeResize="0"/>
          <p:nvPr/>
        </p:nvPicPr>
        <p:blipFill rotWithShape="1">
          <a:blip r:embed="rId4">
            <a:alphaModFix/>
          </a:blip>
          <a:srcRect t="10362"/>
          <a:stretch/>
        </p:blipFill>
        <p:spPr>
          <a:xfrm>
            <a:off x="5520577" y="935775"/>
            <a:ext cx="2769425" cy="762650"/>
          </a:xfrm>
          <a:prstGeom prst="rect">
            <a:avLst/>
          </a:prstGeom>
          <a:noFill/>
          <a:ln>
            <a:noFill/>
          </a:ln>
        </p:spPr>
      </p:pic>
      <p:sp>
        <p:nvSpPr>
          <p:cNvPr id="488" name="Google Shape;488;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Arial"/>
              <a:buNone/>
            </a:pPr>
            <a:r>
              <a:rPr lang="en">
                <a:highlight>
                  <a:srgbClr val="FFC000"/>
                </a:highlight>
              </a:rPr>
              <a:t>Getting Instagram Stories</a:t>
            </a:r>
            <a:endParaRPr>
              <a:highlight>
                <a:srgbClr val="FFC000"/>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title"/>
          </p:nvPr>
        </p:nvSpPr>
        <p:spPr>
          <a:xfrm>
            <a:off x="265500" y="623575"/>
            <a:ext cx="4045200" cy="1482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800"/>
              <a:t>Analyzing photos with Google NIMA</a:t>
            </a:r>
            <a:endParaRPr sz="2800"/>
          </a:p>
          <a:p>
            <a:pPr marL="0" marR="0" lvl="0" indent="0" algn="l" rtl="0">
              <a:lnSpc>
                <a:spcPct val="100000"/>
              </a:lnSpc>
              <a:spcBef>
                <a:spcPts val="0"/>
              </a:spcBef>
              <a:spcAft>
                <a:spcPts val="0"/>
              </a:spcAft>
              <a:buClr>
                <a:schemeClr val="dk1"/>
              </a:buClr>
              <a:buSzPts val="1050"/>
              <a:buFont typeface="Arial"/>
              <a:buNone/>
            </a:pPr>
            <a:endParaRPr/>
          </a:p>
        </p:txBody>
      </p:sp>
      <p:sp>
        <p:nvSpPr>
          <p:cNvPr id="494" name="Google Shape;494;p61"/>
          <p:cNvSpPr txBox="1">
            <a:spLocks noGrp="1"/>
          </p:cNvSpPr>
          <p:nvPr>
            <p:ph type="subTitle" idx="1"/>
          </p:nvPr>
        </p:nvSpPr>
        <p:spPr>
          <a:xfrm>
            <a:off x="265500" y="1533350"/>
            <a:ext cx="4045200" cy="1235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Google NIMA: </a:t>
            </a:r>
            <a:endParaRPr sz="1800">
              <a:solidFill>
                <a:schemeClr val="dk1"/>
              </a:solidFill>
            </a:endParaRPr>
          </a:p>
          <a:p>
            <a:pPr marL="457200" lvl="0" indent="0" algn="l" rtl="0">
              <a:lnSpc>
                <a:spcPct val="115000"/>
              </a:lnSpc>
              <a:spcBef>
                <a:spcPts val="1600"/>
              </a:spcBef>
              <a:spcAft>
                <a:spcPts val="0"/>
              </a:spcAft>
              <a:buClr>
                <a:schemeClr val="dk1"/>
              </a:buClr>
              <a:buSzPts val="1100"/>
              <a:buFont typeface="Arial"/>
              <a:buNone/>
            </a:pPr>
            <a:r>
              <a:rPr lang="en" sz="1800">
                <a:solidFill>
                  <a:schemeClr val="dk1"/>
                </a:solidFill>
              </a:rPr>
              <a:t>A Neural Image Assessment model</a:t>
            </a:r>
            <a:endParaRPr sz="1800">
              <a:solidFill>
                <a:schemeClr val="dk1"/>
              </a:solidFill>
            </a:endParaRPr>
          </a:p>
          <a:p>
            <a:pPr marL="457200" lvl="0" indent="-342900" algn="l" rtl="0">
              <a:lnSpc>
                <a:spcPct val="115000"/>
              </a:lnSpc>
              <a:spcBef>
                <a:spcPts val="1600"/>
              </a:spcBef>
              <a:spcAft>
                <a:spcPts val="0"/>
              </a:spcAft>
              <a:buClr>
                <a:schemeClr val="dk1"/>
              </a:buClr>
              <a:buSzPts val="1800"/>
              <a:buAutoNum type="arabicPeriod"/>
            </a:pPr>
            <a:r>
              <a:rPr lang="en" sz="1800">
                <a:solidFill>
                  <a:schemeClr val="dk1"/>
                </a:solidFill>
              </a:rPr>
              <a:t>Image quality: </a:t>
            </a:r>
            <a:endParaRPr sz="1800">
              <a:solidFill>
                <a:schemeClr val="dk1"/>
              </a:solidFill>
            </a:endParaRPr>
          </a:p>
          <a:p>
            <a:pPr marL="457200" lvl="0" indent="0" algn="l" rtl="0">
              <a:lnSpc>
                <a:spcPct val="115000"/>
              </a:lnSpc>
              <a:spcBef>
                <a:spcPts val="1600"/>
              </a:spcBef>
              <a:spcAft>
                <a:spcPts val="0"/>
              </a:spcAft>
              <a:buClr>
                <a:schemeClr val="dk1"/>
              </a:buClr>
              <a:buSzPts val="1100"/>
              <a:buFont typeface="Arial"/>
              <a:buNone/>
            </a:pPr>
            <a:r>
              <a:rPr lang="en" sz="1800">
                <a:solidFill>
                  <a:schemeClr val="dk1"/>
                </a:solidFill>
              </a:rPr>
              <a:t>technical / aesthetic scores</a:t>
            </a:r>
            <a:endParaRPr sz="1800">
              <a:solidFill>
                <a:schemeClr val="dk1"/>
              </a:solidFill>
            </a:endParaRPr>
          </a:p>
          <a:p>
            <a:pPr marL="0" marR="0" lvl="0" indent="0" algn="l" rtl="0">
              <a:lnSpc>
                <a:spcPct val="100000"/>
              </a:lnSpc>
              <a:spcBef>
                <a:spcPts val="1600"/>
              </a:spcBef>
              <a:spcAft>
                <a:spcPts val="0"/>
              </a:spcAft>
              <a:buClr>
                <a:srgbClr val="000000"/>
              </a:buClr>
              <a:buSzPts val="525"/>
              <a:buFont typeface="Arial"/>
              <a:buNone/>
            </a:pPr>
            <a:endParaRPr/>
          </a:p>
        </p:txBody>
      </p:sp>
      <p:pic>
        <p:nvPicPr>
          <p:cNvPr id="495" name="Google Shape;495;p61"/>
          <p:cNvPicPr preferRelativeResize="0"/>
          <p:nvPr/>
        </p:nvPicPr>
        <p:blipFill>
          <a:blip r:embed="rId3">
            <a:alphaModFix/>
          </a:blip>
          <a:stretch>
            <a:fillRect/>
          </a:stretch>
        </p:blipFill>
        <p:spPr>
          <a:xfrm>
            <a:off x="4876800" y="726150"/>
            <a:ext cx="1703826" cy="3070034"/>
          </a:xfrm>
          <a:prstGeom prst="rect">
            <a:avLst/>
          </a:prstGeom>
          <a:noFill/>
          <a:ln>
            <a:noFill/>
          </a:ln>
        </p:spPr>
      </p:pic>
      <p:pic>
        <p:nvPicPr>
          <p:cNvPr id="496" name="Google Shape;496;p61"/>
          <p:cNvPicPr preferRelativeResize="0"/>
          <p:nvPr/>
        </p:nvPicPr>
        <p:blipFill>
          <a:blip r:embed="rId4">
            <a:alphaModFix/>
          </a:blip>
          <a:stretch>
            <a:fillRect/>
          </a:stretch>
        </p:blipFill>
        <p:spPr>
          <a:xfrm>
            <a:off x="7292650" y="769950"/>
            <a:ext cx="1700785" cy="3072385"/>
          </a:xfrm>
          <a:prstGeom prst="rect">
            <a:avLst/>
          </a:prstGeom>
          <a:noFill/>
          <a:ln>
            <a:noFill/>
          </a:ln>
        </p:spPr>
      </p:pic>
      <p:sp>
        <p:nvSpPr>
          <p:cNvPr id="497" name="Google Shape;497;p61"/>
          <p:cNvSpPr txBox="1"/>
          <p:nvPr/>
        </p:nvSpPr>
        <p:spPr>
          <a:xfrm>
            <a:off x="2439650" y="4262725"/>
            <a:ext cx="6508800" cy="661800"/>
          </a:xfrm>
          <a:prstGeom prst="rect">
            <a:avLst/>
          </a:prstGeom>
          <a:noFill/>
          <a:ln>
            <a:noFill/>
          </a:ln>
        </p:spPr>
        <p:txBody>
          <a:bodyPr spcFirstLastPara="1" wrap="square" lIns="91425" tIns="91425" rIns="91425" bIns="91425" anchor="t" anchorCtr="0">
            <a:spAutoFit/>
          </a:bodyPr>
          <a:lstStyle/>
          <a:p>
            <a:pPr marL="457200" lvl="0" indent="0" algn="l" rtl="0">
              <a:spcBef>
                <a:spcPts val="440"/>
              </a:spcBef>
              <a:spcAft>
                <a:spcPts val="0"/>
              </a:spcAft>
              <a:buClr>
                <a:schemeClr val="dk1"/>
              </a:buClr>
              <a:buSzPts val="1100"/>
              <a:buFont typeface="Arial"/>
              <a:buNone/>
            </a:pPr>
            <a:r>
              <a:rPr lang="en" sz="1700" u="sng">
                <a:solidFill>
                  <a:schemeClr val="dk1"/>
                </a:solidFill>
                <a:latin typeface="Calibri"/>
                <a:ea typeface="Calibri"/>
                <a:cs typeface="Calibri"/>
                <a:sym typeface="Calibri"/>
              </a:rPr>
              <a:t>aesthetic scores                      5.4846                                      4.3204               </a:t>
            </a:r>
            <a:endParaRPr sz="1700" u="sng">
              <a:solidFill>
                <a:schemeClr val="dk1"/>
              </a:solidFill>
              <a:latin typeface="Calibri"/>
              <a:ea typeface="Calibri"/>
              <a:cs typeface="Calibri"/>
              <a:sym typeface="Calibri"/>
            </a:endParaRPr>
          </a:p>
          <a:p>
            <a:pPr marL="0" lvl="0" indent="0" algn="l" rtl="0">
              <a:spcBef>
                <a:spcPts val="0"/>
              </a:spcBef>
              <a:spcAft>
                <a:spcPts val="0"/>
              </a:spcAft>
              <a:buNone/>
            </a:pPr>
            <a:endParaRPr u="sng">
              <a:latin typeface="Calibri"/>
              <a:ea typeface="Calibri"/>
              <a:cs typeface="Calibri"/>
              <a:sym typeface="Calibri"/>
            </a:endParaRPr>
          </a:p>
        </p:txBody>
      </p:sp>
      <p:sp>
        <p:nvSpPr>
          <p:cNvPr id="498" name="Google Shape;498;p61"/>
          <p:cNvSpPr txBox="1"/>
          <p:nvPr/>
        </p:nvSpPr>
        <p:spPr>
          <a:xfrm>
            <a:off x="2439650" y="3918275"/>
            <a:ext cx="6553800" cy="661800"/>
          </a:xfrm>
          <a:prstGeom prst="rect">
            <a:avLst/>
          </a:prstGeom>
          <a:noFill/>
          <a:ln>
            <a:noFill/>
          </a:ln>
        </p:spPr>
        <p:txBody>
          <a:bodyPr spcFirstLastPara="1" wrap="square" lIns="91425" tIns="91425" rIns="91425" bIns="91425" anchor="t" anchorCtr="0">
            <a:spAutoFit/>
          </a:bodyPr>
          <a:lstStyle/>
          <a:p>
            <a:pPr marL="457200" lvl="0" indent="0" algn="l" rtl="0">
              <a:spcBef>
                <a:spcPts val="440"/>
              </a:spcBef>
              <a:spcAft>
                <a:spcPts val="0"/>
              </a:spcAft>
              <a:buNone/>
            </a:pPr>
            <a:r>
              <a:rPr lang="en" sz="1700" u="sng">
                <a:solidFill>
                  <a:schemeClr val="dk1"/>
                </a:solidFill>
                <a:latin typeface="Calibri"/>
                <a:ea typeface="Calibri"/>
                <a:cs typeface="Calibri"/>
                <a:sym typeface="Calibri"/>
              </a:rPr>
              <a:t>technical scores                      5.3163                                      4.3772   </a:t>
            </a:r>
            <a:endParaRPr sz="1700" u="sng">
              <a:solidFill>
                <a:schemeClr val="dk1"/>
              </a:solidFill>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2"/>
          <p:cNvSpPr/>
          <p:nvPr/>
        </p:nvSpPr>
        <p:spPr>
          <a:xfrm>
            <a:off x="1016550" y="2967825"/>
            <a:ext cx="7332900" cy="1946100"/>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Clustering Stories by Style</a:t>
            </a:r>
            <a:endParaRPr>
              <a:highlight>
                <a:srgbClr val="FFC000"/>
              </a:highlight>
            </a:endParaRPr>
          </a:p>
        </p:txBody>
      </p:sp>
      <p:sp>
        <p:nvSpPr>
          <p:cNvPr id="505" name="Google Shape;505;p62"/>
          <p:cNvSpPr txBox="1">
            <a:spLocks noGrp="1"/>
          </p:cNvSpPr>
          <p:nvPr>
            <p:ph type="body" idx="1"/>
          </p:nvPr>
        </p:nvSpPr>
        <p:spPr>
          <a:xfrm>
            <a:off x="311700" y="1152475"/>
            <a:ext cx="8379900" cy="1549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Vislab by Sergey Karayev - a set of Python modules for visual recognition</a:t>
            </a:r>
            <a:endParaRPr sz="1800">
              <a:solidFill>
                <a:schemeClr val="dk1"/>
              </a:solidFill>
            </a:endParaRPr>
          </a:p>
          <a:p>
            <a:pPr marL="914400" lvl="1" indent="-342900" algn="l" rtl="0">
              <a:spcBef>
                <a:spcPts val="0"/>
              </a:spcBef>
              <a:spcAft>
                <a:spcPts val="0"/>
              </a:spcAft>
              <a:buClr>
                <a:schemeClr val="dk1"/>
              </a:buClr>
              <a:buSzPts val="1800"/>
              <a:buChar char="○"/>
            </a:pPr>
            <a:r>
              <a:rPr lang="en" sz="1800">
                <a:solidFill>
                  <a:schemeClr val="dk1"/>
                </a:solidFill>
              </a:rPr>
              <a:t>features: based on color dependency, composition, visual attention…</a:t>
            </a:r>
            <a:endParaRPr sz="1800">
              <a:solidFill>
                <a:schemeClr val="dk1"/>
              </a:solidFill>
            </a:endParaRPr>
          </a:p>
          <a:p>
            <a:pPr marL="914400" lvl="1" indent="-342900" algn="l" rtl="0">
              <a:spcBef>
                <a:spcPts val="0"/>
              </a:spcBef>
              <a:spcAft>
                <a:spcPts val="0"/>
              </a:spcAft>
              <a:buClr>
                <a:schemeClr val="dk1"/>
              </a:buClr>
              <a:buSzPts val="1800"/>
              <a:buChar char="○"/>
            </a:pPr>
            <a:r>
              <a:rPr lang="en" sz="1800">
                <a:solidFill>
                  <a:schemeClr val="dk1"/>
                </a:solidFill>
              </a:rPr>
              <a:t>architecture: Caffe Deep convolutional Framework</a:t>
            </a:r>
            <a:endParaRPr sz="1800">
              <a:solidFill>
                <a:schemeClr val="dk1"/>
              </a:solidFill>
            </a:endParaRPr>
          </a:p>
          <a:p>
            <a:pPr marL="914400" lvl="1" indent="-342900" algn="l" rtl="0">
              <a:spcBef>
                <a:spcPts val="0"/>
              </a:spcBef>
              <a:spcAft>
                <a:spcPts val="0"/>
              </a:spcAft>
              <a:buClr>
                <a:schemeClr val="dk1"/>
              </a:buClr>
              <a:buSzPts val="1800"/>
              <a:buChar char="○"/>
            </a:pPr>
            <a:r>
              <a:rPr lang="en" sz="1800">
                <a:solidFill>
                  <a:schemeClr val="dk1"/>
                </a:solidFill>
              </a:rPr>
              <a:t>dataset: 80K flickr images with 20 style labels</a:t>
            </a:r>
            <a:endParaRPr sz="1800">
              <a:solidFill>
                <a:schemeClr val="dk1"/>
              </a:solidFill>
            </a:endParaRPr>
          </a:p>
          <a:p>
            <a:pPr marL="914400" lvl="1" indent="-342900" algn="l" rtl="0">
              <a:spcBef>
                <a:spcPts val="0"/>
              </a:spcBef>
              <a:spcAft>
                <a:spcPts val="0"/>
              </a:spcAft>
              <a:buClr>
                <a:schemeClr val="dk1"/>
              </a:buClr>
              <a:buSzPts val="1800"/>
              <a:buChar char="○"/>
            </a:pPr>
            <a:r>
              <a:rPr lang="en" sz="1800">
                <a:solidFill>
                  <a:schemeClr val="dk1"/>
                </a:solidFill>
              </a:rPr>
              <a:t>capability of crossing platforms: train from flicker and test on Pinterest</a:t>
            </a:r>
            <a:endParaRPr sz="1800">
              <a:solidFill>
                <a:schemeClr val="dk1"/>
              </a:solidFill>
            </a:endParaRPr>
          </a:p>
          <a:p>
            <a:pPr marL="457200" lvl="0" indent="0" algn="l" rtl="0">
              <a:spcBef>
                <a:spcPts val="1600"/>
              </a:spcBef>
              <a:spcAft>
                <a:spcPts val="1600"/>
              </a:spcAft>
              <a:buNone/>
            </a:pPr>
            <a:endParaRPr sz="1800">
              <a:solidFill>
                <a:schemeClr val="dk1"/>
              </a:solidFill>
            </a:endParaRPr>
          </a:p>
        </p:txBody>
      </p:sp>
      <p:pic>
        <p:nvPicPr>
          <p:cNvPr id="506" name="Google Shape;506;p62"/>
          <p:cNvPicPr preferRelativeResize="0"/>
          <p:nvPr/>
        </p:nvPicPr>
        <p:blipFill rotWithShape="1">
          <a:blip r:embed="rId3">
            <a:alphaModFix/>
          </a:blip>
          <a:srcRect l="4452"/>
          <a:stretch/>
        </p:blipFill>
        <p:spPr>
          <a:xfrm>
            <a:off x="1016550" y="3312750"/>
            <a:ext cx="5773176" cy="1372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Clustering Stories by Style</a:t>
            </a:r>
            <a:endParaRPr>
              <a:highlight>
                <a:srgbClr val="FFC000"/>
              </a:highlight>
            </a:endParaRPr>
          </a:p>
        </p:txBody>
      </p:sp>
      <p:pic>
        <p:nvPicPr>
          <p:cNvPr id="512" name="Google Shape;512;p63"/>
          <p:cNvPicPr preferRelativeResize="0"/>
          <p:nvPr/>
        </p:nvPicPr>
        <p:blipFill rotWithShape="1">
          <a:blip r:embed="rId3">
            <a:alphaModFix/>
          </a:blip>
          <a:srcRect t="2085" r="55812"/>
          <a:stretch/>
        </p:blipFill>
        <p:spPr>
          <a:xfrm>
            <a:off x="4268700" y="1152475"/>
            <a:ext cx="2360724" cy="3822876"/>
          </a:xfrm>
          <a:prstGeom prst="rect">
            <a:avLst/>
          </a:prstGeom>
          <a:noFill/>
          <a:ln>
            <a:noFill/>
          </a:ln>
        </p:spPr>
      </p:pic>
      <p:sp>
        <p:nvSpPr>
          <p:cNvPr id="513" name="Google Shape;513;p63"/>
          <p:cNvSpPr txBox="1">
            <a:spLocks noGrp="1"/>
          </p:cNvSpPr>
          <p:nvPr>
            <p:ph type="body" idx="1"/>
          </p:nvPr>
        </p:nvSpPr>
        <p:spPr>
          <a:xfrm>
            <a:off x="311700" y="1152475"/>
            <a:ext cx="3499800" cy="4084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Combine style classification with the query of each celebrity to explore the dominant visual style</a:t>
            </a:r>
            <a:endParaRPr sz="1800">
              <a:solidFill>
                <a:schemeClr val="dk1"/>
              </a:solidFill>
            </a:endParaRPr>
          </a:p>
          <a:p>
            <a:pPr marL="457200" lvl="0" indent="0" algn="l" rtl="0">
              <a:spcBef>
                <a:spcPts val="1600"/>
              </a:spcBef>
              <a:spcAft>
                <a:spcPts val="1600"/>
              </a:spcAft>
              <a:buNone/>
            </a:pPr>
            <a:endParaRPr sz="1800">
              <a:solidFill>
                <a:schemeClr val="dk1"/>
              </a:solidFill>
            </a:endParaRPr>
          </a:p>
        </p:txBody>
      </p:sp>
      <p:pic>
        <p:nvPicPr>
          <p:cNvPr id="514" name="Google Shape;514;p63"/>
          <p:cNvPicPr preferRelativeResize="0"/>
          <p:nvPr/>
        </p:nvPicPr>
        <p:blipFill rotWithShape="1">
          <a:blip r:embed="rId3">
            <a:alphaModFix/>
          </a:blip>
          <a:srcRect l="55470" t="1322"/>
          <a:stretch/>
        </p:blipFill>
        <p:spPr>
          <a:xfrm>
            <a:off x="6656775" y="1152475"/>
            <a:ext cx="2360724" cy="3822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Limitations on Getting Instagram Stories</a:t>
            </a:r>
            <a:endParaRPr>
              <a:highlight>
                <a:srgbClr val="FFC000"/>
              </a:highlight>
            </a:endParaRPr>
          </a:p>
        </p:txBody>
      </p:sp>
      <p:sp>
        <p:nvSpPr>
          <p:cNvPr id="520" name="Google Shape;520;p64"/>
          <p:cNvSpPr txBox="1">
            <a:spLocks noGrp="1"/>
          </p:cNvSpPr>
          <p:nvPr>
            <p:ph type="body" idx="1"/>
          </p:nvPr>
        </p:nvSpPr>
        <p:spPr>
          <a:xfrm>
            <a:off x="311700" y="1152475"/>
            <a:ext cx="8379900" cy="35451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Char char="●"/>
            </a:pPr>
            <a:r>
              <a:rPr lang="en" sz="2100">
                <a:solidFill>
                  <a:schemeClr val="dk1"/>
                </a:solidFill>
              </a:rPr>
              <a:t>Need to create an instagram account and follow all target users</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No way to catch expired stories</a:t>
            </a:r>
            <a:endParaRPr sz="2100">
              <a:solidFill>
                <a:schemeClr val="dk1"/>
              </a:solidFill>
            </a:endParaRPr>
          </a:p>
          <a:p>
            <a:pPr marL="914400" lvl="1" indent="-336550" algn="l" rtl="0">
              <a:spcBef>
                <a:spcPts val="0"/>
              </a:spcBef>
              <a:spcAft>
                <a:spcPts val="0"/>
              </a:spcAft>
              <a:buClr>
                <a:schemeClr val="dk1"/>
              </a:buClr>
              <a:buSzPts val="1700"/>
              <a:buChar char="○"/>
            </a:pPr>
            <a:r>
              <a:rPr lang="en" sz="1700">
                <a:solidFill>
                  <a:schemeClr val="dk1"/>
                </a:solidFill>
              </a:rPr>
              <a:t>need to run the script on 24-hour intervals to get all stories</a:t>
            </a:r>
            <a:endParaRPr sz="17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429 Too Many Requests</a:t>
            </a:r>
            <a:endParaRPr sz="2100">
              <a:solidFill>
                <a:schemeClr val="dk1"/>
              </a:solidFill>
            </a:endParaRPr>
          </a:p>
          <a:p>
            <a:pPr marL="914400" lvl="1" indent="-336550" algn="l" rtl="0">
              <a:spcBef>
                <a:spcPts val="0"/>
              </a:spcBef>
              <a:spcAft>
                <a:spcPts val="0"/>
              </a:spcAft>
              <a:buClr>
                <a:schemeClr val="dk1"/>
              </a:buClr>
              <a:buSzPts val="1700"/>
              <a:buChar char="○"/>
            </a:pPr>
            <a:r>
              <a:rPr lang="en" sz="1700">
                <a:solidFill>
                  <a:schemeClr val="dk1"/>
                </a:solidFill>
              </a:rPr>
              <a:t>sometimes throw this error at around 200 fetches</a:t>
            </a:r>
            <a:endParaRPr sz="1700">
              <a:solidFill>
                <a:schemeClr val="dk1"/>
              </a:solidFill>
            </a:endParaRPr>
          </a:p>
          <a:p>
            <a:pPr marL="914400" lvl="1" indent="-336550" algn="l" rtl="0">
              <a:spcBef>
                <a:spcPts val="0"/>
              </a:spcBef>
              <a:spcAft>
                <a:spcPts val="0"/>
              </a:spcAft>
              <a:buClr>
                <a:schemeClr val="dk1"/>
              </a:buClr>
              <a:buSzPts val="1700"/>
              <a:buChar char="○"/>
            </a:pPr>
            <a:r>
              <a:rPr lang="en" sz="1700">
                <a:solidFill>
                  <a:schemeClr val="dk1"/>
                </a:solidFill>
              </a:rPr>
              <a:t>multiple accounts to scrape the data</a:t>
            </a:r>
            <a:endParaRPr sz="2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22"/>
          <p:cNvPicPr preferRelativeResize="0"/>
          <p:nvPr/>
        </p:nvPicPr>
        <p:blipFill rotWithShape="1">
          <a:blip r:embed="rId3">
            <a:alphaModFix/>
          </a:blip>
          <a:srcRect t="17396" b="17396"/>
          <a:stretch/>
        </p:blipFill>
        <p:spPr>
          <a:xfrm>
            <a:off x="0" y="1752275"/>
            <a:ext cx="9144000" cy="3391223"/>
          </a:xfrm>
          <a:prstGeom prst="rect">
            <a:avLst/>
          </a:prstGeom>
          <a:noFill/>
          <a:ln>
            <a:noFill/>
          </a:ln>
        </p:spPr>
      </p:pic>
      <p:sp>
        <p:nvSpPr>
          <p:cNvPr id="89" name="Google Shape;8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900"/>
              <a:buFont typeface="Arial"/>
              <a:buNone/>
            </a:pPr>
            <a:r>
              <a:rPr lang="en"/>
              <a:t>What we started with</a:t>
            </a:r>
            <a:r>
              <a:rPr lang="en" sz="3600" b="1"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Clr>
                <a:schemeClr val="dk1"/>
              </a:buClr>
              <a:buSzPts val="600"/>
              <a:buFont typeface="Arial"/>
              <a:buNone/>
            </a:pPr>
            <a:r>
              <a:rPr lang="en" sz="1800">
                <a:highlight>
                  <a:srgbClr val="FFC000"/>
                </a:highlight>
              </a:rPr>
              <a:t>A social news aggregation, web content rating, and discussion website</a:t>
            </a:r>
            <a:r>
              <a:rPr lang="en" sz="2400" b="1" i="0" u="none" strike="noStrike" cap="none">
                <a:solidFill>
                  <a:schemeClr val="dk1"/>
                </a:solidFill>
                <a:latin typeface="Arial"/>
                <a:ea typeface="Arial"/>
                <a:cs typeface="Arial"/>
                <a:sym typeface="Arial"/>
              </a:rPr>
              <a:t> </a:t>
            </a:r>
            <a:endParaRPr/>
          </a:p>
        </p:txBody>
      </p:sp>
      <p:sp>
        <p:nvSpPr>
          <p:cNvPr id="90" name="Google Shape;90;p22"/>
          <p:cNvSpPr txBox="1">
            <a:spLocks noGrp="1"/>
          </p:cNvSpPr>
          <p:nvPr>
            <p:ph type="title"/>
          </p:nvPr>
        </p:nvSpPr>
        <p:spPr>
          <a:xfrm>
            <a:off x="368275" y="4571550"/>
            <a:ext cx="2639700" cy="9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50"/>
              <a:buFont typeface="Arial"/>
              <a:buNone/>
            </a:pPr>
            <a:r>
              <a:rPr lang="en" sz="1800" b="1" i="0" u="sng" strike="noStrike" cap="none">
                <a:solidFill>
                  <a:schemeClr val="hlink"/>
                </a:solidFill>
                <a:highlight>
                  <a:srgbClr val="FFFFFF"/>
                </a:highlight>
                <a:latin typeface="Arial"/>
                <a:ea typeface="Arial"/>
                <a:cs typeface="Arial"/>
                <a:sym typeface="Arial"/>
                <a:hlinkClick r:id="rId4"/>
              </a:rPr>
              <a:t>www.reddit.com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Why Reddit？</a:t>
            </a:r>
            <a:endParaRPr>
              <a:highlight>
                <a:srgbClr val="FFC000"/>
              </a:highlight>
            </a:endParaRPr>
          </a:p>
          <a:p>
            <a:pPr marL="0" marR="0" lvl="0" indent="0" algn="l" rtl="0">
              <a:lnSpc>
                <a:spcPct val="100000"/>
              </a:lnSpc>
              <a:spcBef>
                <a:spcPts val="0"/>
              </a:spcBef>
              <a:spcAft>
                <a:spcPts val="0"/>
              </a:spcAft>
              <a:buClr>
                <a:schemeClr val="dk1"/>
              </a:buClr>
              <a:buSzPts val="1100"/>
              <a:buFont typeface="Arial"/>
              <a:buNone/>
            </a:pPr>
            <a:endParaRPr>
              <a:highlight>
                <a:srgbClr val="FFC000"/>
              </a:highlight>
            </a:endParaRPr>
          </a:p>
          <a:p>
            <a:pPr marL="0" marR="0" lvl="0" indent="0" algn="l" rtl="0">
              <a:lnSpc>
                <a:spcPct val="100000"/>
              </a:lnSpc>
              <a:spcBef>
                <a:spcPts val="0"/>
              </a:spcBef>
              <a:spcAft>
                <a:spcPts val="0"/>
              </a:spcAft>
              <a:buClr>
                <a:schemeClr val="dk1"/>
              </a:buClr>
              <a:buSzPts val="700"/>
              <a:buFont typeface="Arial"/>
              <a:buNone/>
            </a:pPr>
            <a:endParaRPr>
              <a:highlight>
                <a:srgbClr val="FFC000"/>
              </a:highlight>
            </a:endParaRPr>
          </a:p>
        </p:txBody>
      </p:sp>
      <p:sp>
        <p:nvSpPr>
          <p:cNvPr id="96" name="Google Shape;96;p23"/>
          <p:cNvSpPr txBox="1">
            <a:spLocks noGrp="1"/>
          </p:cNvSpPr>
          <p:nvPr>
            <p:ph type="body" idx="1"/>
          </p:nvPr>
        </p:nvSpPr>
        <p:spPr>
          <a:xfrm>
            <a:off x="311697" y="1204825"/>
            <a:ext cx="7820400" cy="320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40"/>
              </a:spcBef>
              <a:spcAft>
                <a:spcPts val="0"/>
              </a:spcAft>
              <a:buNone/>
            </a:pPr>
            <a:r>
              <a:rPr lang="en" sz="1800">
                <a:solidFill>
                  <a:schemeClr val="dk1"/>
                </a:solidFill>
              </a:rPr>
              <a:t>Reddit has over 430 million monthly active users. An increase of 30.3% from a year earlier.</a:t>
            </a:r>
            <a:endParaRPr sz="1800">
              <a:solidFill>
                <a:schemeClr val="dk1"/>
              </a:solidFill>
            </a:endParaRPr>
          </a:p>
          <a:p>
            <a:pPr marL="457200" lvl="0" indent="-314325" algn="l" rtl="0">
              <a:lnSpc>
                <a:spcPct val="177777"/>
              </a:lnSpc>
              <a:spcBef>
                <a:spcPts val="0"/>
              </a:spcBef>
              <a:spcAft>
                <a:spcPts val="0"/>
              </a:spcAft>
              <a:buClr>
                <a:schemeClr val="dk1"/>
              </a:buClr>
              <a:buSzPts val="1350"/>
              <a:buFont typeface="Georgia"/>
              <a:buChar char="●"/>
            </a:pPr>
            <a:r>
              <a:rPr lang="en" sz="1350" b="1">
                <a:solidFill>
                  <a:schemeClr val="dk1"/>
                </a:solidFill>
                <a:highlight>
                  <a:schemeClr val="lt1"/>
                </a:highlight>
              </a:rPr>
              <a:t>52 million daily active users</a:t>
            </a:r>
            <a:r>
              <a:rPr lang="en" sz="1350">
                <a:solidFill>
                  <a:schemeClr val="dk1"/>
                </a:solidFill>
                <a:highlight>
                  <a:schemeClr val="lt1"/>
                </a:highlight>
              </a:rPr>
              <a:t> access Reddit.</a:t>
            </a:r>
            <a:endParaRPr sz="1350">
              <a:solidFill>
                <a:schemeClr val="dk1"/>
              </a:solidFill>
              <a:highlight>
                <a:schemeClr val="lt1"/>
              </a:highlight>
            </a:endParaRPr>
          </a:p>
          <a:p>
            <a:pPr marL="457200" lvl="0" indent="-314325" algn="l" rtl="0">
              <a:lnSpc>
                <a:spcPct val="177777"/>
              </a:lnSpc>
              <a:spcBef>
                <a:spcPts val="0"/>
              </a:spcBef>
              <a:spcAft>
                <a:spcPts val="0"/>
              </a:spcAft>
              <a:buClr>
                <a:schemeClr val="dk1"/>
              </a:buClr>
              <a:buSzPts val="1350"/>
              <a:buFont typeface="Georgia"/>
              <a:buChar char="●"/>
            </a:pPr>
            <a:r>
              <a:rPr lang="en" sz="1350" b="1">
                <a:solidFill>
                  <a:schemeClr val="dk1"/>
                </a:solidFill>
                <a:highlight>
                  <a:schemeClr val="lt1"/>
                </a:highlight>
              </a:rPr>
              <a:t>25% of US adults</a:t>
            </a:r>
            <a:r>
              <a:rPr lang="en" sz="1350">
                <a:solidFill>
                  <a:schemeClr val="dk1"/>
                </a:solidFill>
                <a:highlight>
                  <a:schemeClr val="lt1"/>
                </a:highlight>
              </a:rPr>
              <a:t> use Reddit.</a:t>
            </a:r>
            <a:endParaRPr sz="1350">
              <a:solidFill>
                <a:schemeClr val="dk1"/>
              </a:solidFill>
              <a:highlight>
                <a:schemeClr val="lt1"/>
              </a:highlight>
            </a:endParaRPr>
          </a:p>
          <a:p>
            <a:pPr marL="457200" lvl="0" indent="-314325" algn="l" rtl="0">
              <a:lnSpc>
                <a:spcPct val="177777"/>
              </a:lnSpc>
              <a:spcBef>
                <a:spcPts val="0"/>
              </a:spcBef>
              <a:spcAft>
                <a:spcPts val="0"/>
              </a:spcAft>
              <a:buClr>
                <a:schemeClr val="dk1"/>
              </a:buClr>
              <a:buSzPts val="1350"/>
              <a:buFont typeface="Georgia"/>
              <a:buChar char="●"/>
            </a:pPr>
            <a:r>
              <a:rPr lang="en" sz="1350">
                <a:solidFill>
                  <a:schemeClr val="dk1"/>
                </a:solidFill>
                <a:highlight>
                  <a:schemeClr val="lt1"/>
                </a:highlight>
              </a:rPr>
              <a:t>In 2020, Reddit was ranked the </a:t>
            </a:r>
            <a:r>
              <a:rPr lang="en" sz="1350" b="1">
                <a:solidFill>
                  <a:schemeClr val="dk1"/>
                </a:solidFill>
                <a:highlight>
                  <a:schemeClr val="lt1"/>
                </a:highlight>
              </a:rPr>
              <a:t>7th most popular social media app in the US</a:t>
            </a:r>
            <a:r>
              <a:rPr lang="en" sz="1350">
                <a:solidFill>
                  <a:schemeClr val="dk1"/>
                </a:solidFill>
                <a:highlight>
                  <a:schemeClr val="lt1"/>
                </a:highlight>
              </a:rPr>
              <a:t>.</a:t>
            </a:r>
            <a:endParaRPr sz="1350">
              <a:solidFill>
                <a:schemeClr val="dk1"/>
              </a:solidFill>
              <a:highlight>
                <a:schemeClr val="lt1"/>
              </a:highlight>
            </a:endParaRPr>
          </a:p>
          <a:p>
            <a:pPr marL="457200" lvl="0" indent="-314325" algn="l" rtl="0">
              <a:lnSpc>
                <a:spcPct val="177777"/>
              </a:lnSpc>
              <a:spcBef>
                <a:spcPts val="0"/>
              </a:spcBef>
              <a:spcAft>
                <a:spcPts val="0"/>
              </a:spcAft>
              <a:buClr>
                <a:schemeClr val="dk1"/>
              </a:buClr>
              <a:buSzPts val="1350"/>
              <a:buFont typeface="Georgia"/>
              <a:buChar char="●"/>
            </a:pPr>
            <a:r>
              <a:rPr lang="en" sz="1350" b="1">
                <a:solidFill>
                  <a:schemeClr val="dk1"/>
                </a:solidFill>
                <a:highlight>
                  <a:schemeClr val="lt1"/>
                </a:highlight>
              </a:rPr>
              <a:t>303.4 million posts</a:t>
            </a:r>
            <a:r>
              <a:rPr lang="en" sz="1350">
                <a:solidFill>
                  <a:schemeClr val="dk1"/>
                </a:solidFill>
                <a:highlight>
                  <a:schemeClr val="lt1"/>
                </a:highlight>
              </a:rPr>
              <a:t> were shared on Reddit in 2020, a 52.4% year-over-year growth.</a:t>
            </a:r>
            <a:endParaRPr sz="1350">
              <a:solidFill>
                <a:schemeClr val="dk1"/>
              </a:solidFill>
              <a:highlight>
                <a:schemeClr val="lt1"/>
              </a:highlight>
            </a:endParaRPr>
          </a:p>
          <a:p>
            <a:pPr marL="457200" lvl="0" indent="-314325" algn="l" rtl="0">
              <a:lnSpc>
                <a:spcPct val="177777"/>
              </a:lnSpc>
              <a:spcBef>
                <a:spcPts val="0"/>
              </a:spcBef>
              <a:spcAft>
                <a:spcPts val="0"/>
              </a:spcAft>
              <a:buClr>
                <a:schemeClr val="dk1"/>
              </a:buClr>
              <a:buSzPts val="1350"/>
              <a:buFont typeface="Georgia"/>
              <a:buChar char="●"/>
            </a:pPr>
            <a:r>
              <a:rPr lang="en" sz="1350" b="1">
                <a:solidFill>
                  <a:schemeClr val="dk1"/>
                </a:solidFill>
                <a:highlight>
                  <a:schemeClr val="lt1"/>
                </a:highlight>
              </a:rPr>
              <a:t>2 billion comments</a:t>
            </a:r>
            <a:r>
              <a:rPr lang="en" sz="1350">
                <a:solidFill>
                  <a:schemeClr val="dk1"/>
                </a:solidFill>
                <a:highlight>
                  <a:schemeClr val="lt1"/>
                </a:highlight>
              </a:rPr>
              <a:t> were shared on Reddit in 2020.</a:t>
            </a:r>
            <a:endParaRPr sz="1350">
              <a:solidFill>
                <a:schemeClr val="dk1"/>
              </a:solidFill>
              <a:highlight>
                <a:schemeClr val="lt1"/>
              </a:highlight>
            </a:endParaRPr>
          </a:p>
          <a:p>
            <a:pPr marL="0" lvl="0" indent="0" algn="l" rtl="0">
              <a:lnSpc>
                <a:spcPct val="100000"/>
              </a:lnSpc>
              <a:spcBef>
                <a:spcPts val="1600"/>
              </a:spcBef>
              <a:spcAft>
                <a:spcPts val="0"/>
              </a:spcAft>
              <a:buNone/>
            </a:pPr>
            <a:r>
              <a:rPr lang="en" sz="1800">
                <a:solidFill>
                  <a:schemeClr val="dk1"/>
                </a:solidFill>
                <a:highlight>
                  <a:schemeClr val="lt1"/>
                </a:highlight>
              </a:rPr>
              <a:t>It also allows for analysis of long-form social media instead of just short messages (twitter)</a:t>
            </a:r>
            <a:endParaRPr sz="1800">
              <a:solidFill>
                <a:schemeClr val="dk1"/>
              </a:solidFill>
              <a:highlight>
                <a:schemeClr val="lt1"/>
              </a:highlight>
            </a:endParaRPr>
          </a:p>
          <a:p>
            <a:pPr marL="0" lvl="0" indent="0" algn="l" rtl="0">
              <a:lnSpc>
                <a:spcPct val="100000"/>
              </a:lnSpc>
              <a:spcBef>
                <a:spcPts val="1600"/>
              </a:spcBef>
              <a:spcAft>
                <a:spcPts val="0"/>
              </a:spcAft>
              <a:buNone/>
            </a:pPr>
            <a:endParaRPr sz="800">
              <a:solidFill>
                <a:schemeClr val="dk1"/>
              </a:solidFill>
            </a:endParaRPr>
          </a:p>
          <a:p>
            <a:pPr marL="0" lvl="0" indent="0" algn="l" rtl="0">
              <a:lnSpc>
                <a:spcPct val="100000"/>
              </a:lnSpc>
              <a:spcBef>
                <a:spcPts val="1600"/>
              </a:spcBef>
              <a:spcAft>
                <a:spcPts val="1600"/>
              </a:spcAft>
              <a:buNone/>
            </a:pPr>
            <a:r>
              <a:rPr lang="en" sz="800">
                <a:solidFill>
                  <a:schemeClr val="dk1"/>
                </a:solidFill>
              </a:rPr>
              <a:t>Source:</a:t>
            </a:r>
            <a:r>
              <a:rPr lang="en" sz="800" u="sng">
                <a:solidFill>
                  <a:srgbClr val="0000FF"/>
                </a:solidFill>
                <a:hlinkClick r:id="rId3">
                  <a:extLst>
                    <a:ext uri="{A12FA001-AC4F-418D-AE19-62706E023703}">
                      <ahyp:hlinkClr xmlns:ahyp="http://schemas.microsoft.com/office/drawing/2018/hyperlinkcolor" val="tx"/>
                    </a:ext>
                  </a:extLst>
                </a:hlinkClick>
              </a:rPr>
              <a:t>https://backlinko.com/reddit-users</a:t>
            </a:r>
            <a:endParaRPr>
              <a:solidFill>
                <a:schemeClr val="dk1"/>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Arial"/>
              <a:buNone/>
            </a:pPr>
            <a:r>
              <a:rPr lang="en">
                <a:highlight>
                  <a:srgbClr val="FFC000"/>
                </a:highlight>
              </a:rPr>
              <a:t>Reddit</a:t>
            </a:r>
            <a:endParaRPr/>
          </a:p>
        </p:txBody>
      </p:sp>
      <p:sp>
        <p:nvSpPr>
          <p:cNvPr id="102" name="Google Shape;102;p24"/>
          <p:cNvSpPr txBox="1"/>
          <p:nvPr/>
        </p:nvSpPr>
        <p:spPr>
          <a:xfrm>
            <a:off x="304025" y="1204825"/>
            <a:ext cx="4017000" cy="3227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sz="1800">
                <a:highlight>
                  <a:srgbClr val="FFFFFF"/>
                </a:highlight>
              </a:rPr>
              <a:t>From 2015 to 2019, the number of Reddit monthly active users </a:t>
            </a:r>
            <a:r>
              <a:rPr lang="en" sz="1800" b="1">
                <a:highlight>
                  <a:srgbClr val="FFFFFF"/>
                </a:highlight>
              </a:rPr>
              <a:t>has grown by 258.33%</a:t>
            </a:r>
            <a:r>
              <a:rPr lang="en" sz="1800">
                <a:highlight>
                  <a:srgbClr val="FFFFFF"/>
                </a:highlight>
              </a:rPr>
              <a:t>. And it continues to grow in 2020 and 2021 ...</a:t>
            </a:r>
            <a:endParaRPr sz="1800">
              <a:highlight>
                <a:srgbClr val="FFFFFF"/>
              </a:highlight>
            </a:endParaRPr>
          </a:p>
          <a:p>
            <a:pPr marL="0" marR="0" lvl="0" indent="0" algn="l" rtl="0">
              <a:lnSpc>
                <a:spcPct val="115000"/>
              </a:lnSpc>
              <a:spcBef>
                <a:spcPts val="0"/>
              </a:spcBef>
              <a:spcAft>
                <a:spcPts val="0"/>
              </a:spcAft>
              <a:buNone/>
            </a:pPr>
            <a:endParaRPr sz="1800">
              <a:highlight>
                <a:srgbClr val="FFFFFF"/>
              </a:highlight>
            </a:endParaRPr>
          </a:p>
          <a:p>
            <a:pPr marL="0" marR="0" lvl="0" indent="0" algn="l" rtl="0">
              <a:lnSpc>
                <a:spcPct val="115000"/>
              </a:lnSpc>
              <a:spcBef>
                <a:spcPts val="0"/>
              </a:spcBef>
              <a:spcAft>
                <a:spcPts val="0"/>
              </a:spcAft>
              <a:buNone/>
            </a:pPr>
            <a:endParaRPr sz="1800">
              <a:highlight>
                <a:srgbClr val="FFFFFF"/>
              </a:highlight>
            </a:endParaRPr>
          </a:p>
          <a:p>
            <a:pPr marL="0" marR="0" lvl="0" indent="0" algn="l" rtl="0">
              <a:lnSpc>
                <a:spcPct val="115000"/>
              </a:lnSpc>
              <a:spcBef>
                <a:spcPts val="0"/>
              </a:spcBef>
              <a:spcAft>
                <a:spcPts val="0"/>
              </a:spcAft>
              <a:buNone/>
            </a:pPr>
            <a:endParaRPr sz="1800">
              <a:highlight>
                <a:srgbClr val="FFFFFF"/>
              </a:highlight>
            </a:endParaRPr>
          </a:p>
          <a:p>
            <a:pPr marL="0" marR="0" lvl="0" indent="0" algn="l" rtl="0">
              <a:lnSpc>
                <a:spcPct val="115000"/>
              </a:lnSpc>
              <a:spcBef>
                <a:spcPts val="0"/>
              </a:spcBef>
              <a:spcAft>
                <a:spcPts val="0"/>
              </a:spcAft>
              <a:buNone/>
            </a:pPr>
            <a:endParaRPr sz="800">
              <a:highlight>
                <a:srgbClr val="FFFFFF"/>
              </a:highlight>
            </a:endParaRPr>
          </a:p>
          <a:p>
            <a:pPr marL="0" marR="0" lvl="0" indent="0" algn="l" rtl="0">
              <a:lnSpc>
                <a:spcPct val="115000"/>
              </a:lnSpc>
              <a:spcBef>
                <a:spcPts val="0"/>
              </a:spcBef>
              <a:spcAft>
                <a:spcPts val="0"/>
              </a:spcAft>
              <a:buNone/>
            </a:pPr>
            <a:r>
              <a:rPr lang="en" sz="800">
                <a:highlight>
                  <a:srgbClr val="FFFFFF"/>
                </a:highlight>
              </a:rPr>
              <a:t>Source:</a:t>
            </a:r>
            <a:r>
              <a:rPr lang="en" sz="800" u="sng">
                <a:solidFill>
                  <a:srgbClr val="0000FF"/>
                </a:solidFill>
                <a:highlight>
                  <a:srgbClr val="FFFFFF"/>
                </a:highlight>
                <a:hlinkClick r:id="rId3">
                  <a:extLst>
                    <a:ext uri="{A12FA001-AC4F-418D-AE19-62706E023703}">
                      <ahyp:hlinkClr xmlns:ahyp="http://schemas.microsoft.com/office/drawing/2018/hyperlinkcolor" val="tx"/>
                    </a:ext>
                  </a:extLst>
                </a:hlinkClick>
              </a:rPr>
              <a:t>https://backlinko.com/reddit-users</a:t>
            </a:r>
            <a:r>
              <a:rPr lang="en" sz="800">
                <a:solidFill>
                  <a:srgbClr val="0000FF"/>
                </a:solidFill>
                <a:highlight>
                  <a:srgbClr val="FFFFFF"/>
                </a:highlight>
              </a:rPr>
              <a:t> </a:t>
            </a:r>
            <a:endParaRPr sz="800">
              <a:solidFill>
                <a:srgbClr val="0000FF"/>
              </a:solidFill>
              <a:highlight>
                <a:srgbClr val="FFFFFF"/>
              </a:highlight>
            </a:endParaRPr>
          </a:p>
        </p:txBody>
      </p:sp>
      <p:pic>
        <p:nvPicPr>
          <p:cNvPr id="103" name="Google Shape;103;p24"/>
          <p:cNvPicPr preferRelativeResize="0"/>
          <p:nvPr/>
        </p:nvPicPr>
        <p:blipFill>
          <a:blip r:embed="rId4">
            <a:alphaModFix/>
          </a:blip>
          <a:stretch>
            <a:fillRect/>
          </a:stretch>
        </p:blipFill>
        <p:spPr>
          <a:xfrm>
            <a:off x="4350300" y="1096163"/>
            <a:ext cx="4379975" cy="2999231"/>
          </a:xfrm>
          <a:prstGeom prst="rect">
            <a:avLst/>
          </a:prstGeom>
          <a:noFill/>
          <a:ln>
            <a:noFill/>
          </a:ln>
        </p:spPr>
      </p:pic>
      <p:cxnSp>
        <p:nvCxnSpPr>
          <p:cNvPr id="104" name="Google Shape;104;p24"/>
          <p:cNvCxnSpPr/>
          <p:nvPr/>
        </p:nvCxnSpPr>
        <p:spPr>
          <a:xfrm rot="10800000" flipH="1">
            <a:off x="5116150" y="1953475"/>
            <a:ext cx="3328200" cy="15678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Arial"/>
              <a:buNone/>
            </a:pPr>
            <a:r>
              <a:rPr lang="en">
                <a:highlight>
                  <a:srgbClr val="FFC000"/>
                </a:highlight>
              </a:rPr>
              <a:t>What is a subreddit?</a:t>
            </a:r>
            <a:endParaRPr/>
          </a:p>
        </p:txBody>
      </p:sp>
      <p:pic>
        <p:nvPicPr>
          <p:cNvPr id="110" name="Google Shape;110;p25"/>
          <p:cNvPicPr preferRelativeResize="0"/>
          <p:nvPr/>
        </p:nvPicPr>
        <p:blipFill>
          <a:blip r:embed="rId3">
            <a:alphaModFix/>
          </a:blip>
          <a:stretch>
            <a:fillRect/>
          </a:stretch>
        </p:blipFill>
        <p:spPr>
          <a:xfrm>
            <a:off x="2761041" y="1017725"/>
            <a:ext cx="6382958" cy="4069874"/>
          </a:xfrm>
          <a:prstGeom prst="rect">
            <a:avLst/>
          </a:prstGeom>
          <a:noFill/>
          <a:ln w="9525" cap="flat" cmpd="sng">
            <a:solidFill>
              <a:srgbClr val="FF0000"/>
            </a:solidFill>
            <a:prstDash val="solid"/>
            <a:round/>
            <a:headEnd type="none" w="sm" len="sm"/>
            <a:tailEnd type="none" w="sm" len="sm"/>
          </a:ln>
        </p:spPr>
      </p:pic>
      <p:sp>
        <p:nvSpPr>
          <p:cNvPr id="111" name="Google Shape;111;p25"/>
          <p:cNvSpPr/>
          <p:nvPr/>
        </p:nvSpPr>
        <p:spPr>
          <a:xfrm>
            <a:off x="3320025" y="1482575"/>
            <a:ext cx="673200" cy="210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5"/>
          <p:cNvSpPr/>
          <p:nvPr/>
        </p:nvSpPr>
        <p:spPr>
          <a:xfrm>
            <a:off x="2014125" y="1452425"/>
            <a:ext cx="1305900" cy="2712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5"/>
          <p:cNvSpPr txBox="1"/>
          <p:nvPr/>
        </p:nvSpPr>
        <p:spPr>
          <a:xfrm>
            <a:off x="604350" y="1395575"/>
            <a:ext cx="1305900" cy="384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Calibri"/>
                <a:ea typeface="Calibri"/>
                <a:cs typeface="Calibri"/>
                <a:sym typeface="Calibri"/>
              </a:rPr>
              <a:t>Subreddit name </a:t>
            </a:r>
            <a:endParaRPr sz="1300">
              <a:latin typeface="Calibri"/>
              <a:ea typeface="Calibri"/>
              <a:cs typeface="Calibri"/>
              <a:sym typeface="Calibri"/>
            </a:endParaRPr>
          </a:p>
        </p:txBody>
      </p:sp>
      <p:sp>
        <p:nvSpPr>
          <p:cNvPr id="114" name="Google Shape;114;p25"/>
          <p:cNvSpPr/>
          <p:nvPr/>
        </p:nvSpPr>
        <p:spPr>
          <a:xfrm>
            <a:off x="6681350" y="1780475"/>
            <a:ext cx="2369100" cy="1393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5"/>
          <p:cNvSpPr/>
          <p:nvPr/>
        </p:nvSpPr>
        <p:spPr>
          <a:xfrm>
            <a:off x="2048449" y="2341475"/>
            <a:ext cx="4632900" cy="2712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txBox="1"/>
          <p:nvPr/>
        </p:nvSpPr>
        <p:spPr>
          <a:xfrm>
            <a:off x="152250" y="2184575"/>
            <a:ext cx="1758000" cy="585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Calibri"/>
                <a:ea typeface="Calibri"/>
                <a:cs typeface="Calibri"/>
                <a:sym typeface="Calibri"/>
              </a:rPr>
              <a:t>Information on the Subreddit</a:t>
            </a:r>
            <a:endParaRPr sz="1300">
              <a:latin typeface="Calibri"/>
              <a:ea typeface="Calibri"/>
              <a:cs typeface="Calibri"/>
              <a:sym typeface="Calibri"/>
            </a:endParaRPr>
          </a:p>
        </p:txBody>
      </p:sp>
      <p:sp>
        <p:nvSpPr>
          <p:cNvPr id="117" name="Google Shape;117;p25"/>
          <p:cNvSpPr/>
          <p:nvPr/>
        </p:nvSpPr>
        <p:spPr>
          <a:xfrm>
            <a:off x="3040875" y="3728300"/>
            <a:ext cx="1396500" cy="150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5"/>
          <p:cNvSpPr/>
          <p:nvPr/>
        </p:nvSpPr>
        <p:spPr>
          <a:xfrm>
            <a:off x="1895475" y="3668000"/>
            <a:ext cx="1145400" cy="2712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5"/>
          <p:cNvSpPr txBox="1"/>
          <p:nvPr/>
        </p:nvSpPr>
        <p:spPr>
          <a:xfrm>
            <a:off x="333000" y="3511100"/>
            <a:ext cx="1396500" cy="585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Calibri"/>
                <a:ea typeface="Calibri"/>
                <a:cs typeface="Calibri"/>
                <a:sym typeface="Calibri"/>
              </a:rPr>
              <a:t>Information on the post</a:t>
            </a:r>
            <a:endParaRPr sz="13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additive="base">
                                        <p:cTn id="15" dur="1000"/>
                                        <p:tgtEl>
                                          <p:spTgt spid="113"/>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19"/>
                                        </p:tgtEl>
                                        <p:attrNameLst>
                                          <p:attrName>style.visibility</p:attrName>
                                        </p:attrNameLst>
                                      </p:cBhvr>
                                      <p:to>
                                        <p:strVal val="visible"/>
                                      </p:to>
                                    </p:set>
                                    <p:anim calcmode="lin" valueType="num">
                                      <p:cBhvr additive="base">
                                        <p:cTn id="40" dur="1000"/>
                                        <p:tgtEl>
                                          <p:spTgt spid="1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Arial"/>
              <a:buNone/>
            </a:pPr>
            <a:r>
              <a:rPr lang="en">
                <a:highlight>
                  <a:srgbClr val="FFC000"/>
                </a:highlight>
              </a:rPr>
              <a:t>The influencers we started with:</a:t>
            </a:r>
            <a:endParaRPr/>
          </a:p>
        </p:txBody>
      </p:sp>
      <p:sp>
        <p:nvSpPr>
          <p:cNvPr id="125" name="Google Shape;125;p26"/>
          <p:cNvSpPr txBox="1">
            <a:spLocks noGrp="1"/>
          </p:cNvSpPr>
          <p:nvPr>
            <p:ph type="body" idx="1"/>
          </p:nvPr>
        </p:nvSpPr>
        <p:spPr>
          <a:xfrm>
            <a:off x="5758300" y="1163025"/>
            <a:ext cx="2403600" cy="32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50"/>
              <a:buFont typeface="Arial"/>
              <a:buNone/>
            </a:pPr>
            <a:endParaRPr>
              <a:solidFill>
                <a:schemeClr val="dk1"/>
              </a:solidFill>
            </a:endParaRPr>
          </a:p>
          <a:p>
            <a:pPr marL="0" lvl="0" indent="0" algn="l" rtl="0">
              <a:spcBef>
                <a:spcPts val="0"/>
              </a:spcBef>
              <a:spcAft>
                <a:spcPts val="0"/>
              </a:spcAft>
              <a:buClr>
                <a:schemeClr val="dk1"/>
              </a:buClr>
              <a:buSzPts val="350"/>
              <a:buFont typeface="Arial"/>
              <a:buNone/>
            </a:pPr>
            <a:endParaRPr>
              <a:solidFill>
                <a:schemeClr val="dk1"/>
              </a:solidFill>
            </a:endParaRPr>
          </a:p>
          <a:p>
            <a:pPr marL="0" lvl="0" indent="0" algn="l" rtl="0">
              <a:spcBef>
                <a:spcPts val="0"/>
              </a:spcBef>
              <a:spcAft>
                <a:spcPts val="0"/>
              </a:spcAft>
              <a:buClr>
                <a:schemeClr val="dk1"/>
              </a:buClr>
              <a:buSzPts val="350"/>
              <a:buFont typeface="Arial"/>
              <a:buNone/>
            </a:pPr>
            <a:endParaRPr>
              <a:solidFill>
                <a:schemeClr val="dk1"/>
              </a:solidFill>
            </a:endParaRPr>
          </a:p>
          <a:p>
            <a:pPr marL="0" lvl="0" indent="0" algn="l" rtl="0">
              <a:spcBef>
                <a:spcPts val="0"/>
              </a:spcBef>
              <a:spcAft>
                <a:spcPts val="0"/>
              </a:spcAft>
              <a:buClr>
                <a:schemeClr val="dk1"/>
              </a:buClr>
              <a:buSzPts val="350"/>
              <a:buFont typeface="Arial"/>
              <a:buNone/>
            </a:pPr>
            <a:endParaRPr>
              <a:solidFill>
                <a:schemeClr val="dk1"/>
              </a:solidFill>
            </a:endParaRPr>
          </a:p>
          <a:p>
            <a:pPr marL="0" lvl="0" indent="0" algn="l" rtl="0">
              <a:spcBef>
                <a:spcPts val="0"/>
              </a:spcBef>
              <a:spcAft>
                <a:spcPts val="0"/>
              </a:spcAft>
              <a:buClr>
                <a:schemeClr val="dk1"/>
              </a:buClr>
              <a:buSzPts val="350"/>
              <a:buFont typeface="Arial"/>
              <a:buNone/>
            </a:pPr>
            <a:r>
              <a:rPr lang="en" b="1" i="1">
                <a:solidFill>
                  <a:schemeClr val="dk1"/>
                </a:solidFill>
              </a:rPr>
              <a:t>Karlie Kloss</a:t>
            </a:r>
            <a:endParaRPr b="1" i="1">
              <a:solidFill>
                <a:schemeClr val="dk1"/>
              </a:solidFill>
            </a:endParaRPr>
          </a:p>
          <a:p>
            <a:pPr marL="0" lvl="0" indent="0" algn="l" rtl="0">
              <a:spcBef>
                <a:spcPts val="0"/>
              </a:spcBef>
              <a:spcAft>
                <a:spcPts val="0"/>
              </a:spcAft>
              <a:buClr>
                <a:schemeClr val="dk1"/>
              </a:buClr>
              <a:buSzPts val="350"/>
              <a:buFont typeface="Arial"/>
              <a:buNone/>
            </a:pPr>
            <a:r>
              <a:rPr lang="en" b="1" i="1">
                <a:solidFill>
                  <a:schemeClr val="dk1"/>
                </a:solidFill>
              </a:rPr>
              <a:t>Kerwin Frost</a:t>
            </a:r>
            <a:endParaRPr b="1" i="1">
              <a:solidFill>
                <a:schemeClr val="dk1"/>
              </a:solidFill>
            </a:endParaRPr>
          </a:p>
          <a:p>
            <a:pPr marL="0" lvl="0" indent="0" algn="l" rtl="0">
              <a:spcBef>
                <a:spcPts val="0"/>
              </a:spcBef>
              <a:spcAft>
                <a:spcPts val="0"/>
              </a:spcAft>
              <a:buClr>
                <a:schemeClr val="dk1"/>
              </a:buClr>
              <a:buSzPts val="350"/>
              <a:buFont typeface="Arial"/>
              <a:buNone/>
            </a:pPr>
            <a:r>
              <a:rPr lang="en" b="1" i="1">
                <a:solidFill>
                  <a:schemeClr val="dk1"/>
                </a:solidFill>
              </a:rPr>
              <a:t>Naeun Son</a:t>
            </a:r>
            <a:endParaRPr b="1" i="1">
              <a:solidFill>
                <a:schemeClr val="dk1"/>
              </a:solidFill>
            </a:endParaRPr>
          </a:p>
          <a:p>
            <a:pPr marL="0" lvl="0" indent="0" algn="l" rtl="0">
              <a:spcBef>
                <a:spcPts val="0"/>
              </a:spcBef>
              <a:spcAft>
                <a:spcPts val="0"/>
              </a:spcAft>
              <a:buClr>
                <a:schemeClr val="dk1"/>
              </a:buClr>
              <a:buSzPts val="350"/>
              <a:buFont typeface="Arial"/>
              <a:buNone/>
            </a:pPr>
            <a:r>
              <a:rPr lang="en" b="1" i="1">
                <a:solidFill>
                  <a:schemeClr val="dk1"/>
                </a:solidFill>
              </a:rPr>
              <a:t>Ninjas Hyper</a:t>
            </a:r>
            <a:endParaRPr b="1" i="1">
              <a:solidFill>
                <a:schemeClr val="dk1"/>
              </a:solidFill>
            </a:endParaRPr>
          </a:p>
          <a:p>
            <a:pPr marL="0" lvl="0" indent="0" algn="l" rtl="0">
              <a:spcBef>
                <a:spcPts val="0"/>
              </a:spcBef>
              <a:spcAft>
                <a:spcPts val="0"/>
              </a:spcAft>
              <a:buClr>
                <a:schemeClr val="dk1"/>
              </a:buClr>
              <a:buSzPts val="350"/>
              <a:buFont typeface="Arial"/>
              <a:buNone/>
            </a:pPr>
            <a:r>
              <a:rPr lang="en" b="1" i="1">
                <a:solidFill>
                  <a:schemeClr val="dk1"/>
                </a:solidFill>
              </a:rPr>
              <a:t>Pharrell Williams</a:t>
            </a:r>
            <a:endParaRPr b="1" i="1">
              <a:solidFill>
                <a:schemeClr val="dk1"/>
              </a:solidFill>
            </a:endParaRPr>
          </a:p>
          <a:p>
            <a:pPr marL="0" lvl="0" indent="0" algn="l" rtl="0">
              <a:spcBef>
                <a:spcPts val="0"/>
              </a:spcBef>
              <a:spcAft>
                <a:spcPts val="0"/>
              </a:spcAft>
              <a:buClr>
                <a:schemeClr val="dk1"/>
              </a:buClr>
              <a:buSzPts val="350"/>
              <a:buFont typeface="Arial"/>
              <a:buNone/>
            </a:pPr>
            <a:r>
              <a:rPr lang="en" b="1" i="1">
                <a:solidFill>
                  <a:schemeClr val="dk1"/>
                </a:solidFill>
              </a:rPr>
              <a:t>Yara Shahidi</a:t>
            </a:r>
            <a:endParaRPr b="1" i="1">
              <a:solidFill>
                <a:schemeClr val="dk1"/>
              </a:solidFill>
            </a:endParaRPr>
          </a:p>
          <a:p>
            <a:pPr marL="0" lvl="0" indent="0" algn="l" rtl="0">
              <a:spcBef>
                <a:spcPts val="0"/>
              </a:spcBef>
              <a:spcAft>
                <a:spcPts val="0"/>
              </a:spcAft>
              <a:buClr>
                <a:schemeClr val="dk1"/>
              </a:buClr>
              <a:buSzPts val="350"/>
              <a:buFont typeface="Arial"/>
              <a:buNone/>
            </a:pPr>
            <a:r>
              <a:rPr lang="en" b="1" i="1">
                <a:solidFill>
                  <a:schemeClr val="dk1"/>
                </a:solidFill>
              </a:rPr>
              <a:t>Zoe Saldana</a:t>
            </a:r>
            <a:endParaRPr b="1" i="1">
              <a:solidFill>
                <a:schemeClr val="dk1"/>
              </a:solidFill>
            </a:endParaRPr>
          </a:p>
          <a:p>
            <a:pPr marL="0" marR="0" lvl="0" indent="0" algn="l" rtl="0">
              <a:lnSpc>
                <a:spcPct val="115000"/>
              </a:lnSpc>
              <a:spcBef>
                <a:spcPts val="0"/>
              </a:spcBef>
              <a:spcAft>
                <a:spcPts val="0"/>
              </a:spcAft>
              <a:buClr>
                <a:srgbClr val="000000"/>
              </a:buClr>
              <a:buSzPts val="350"/>
              <a:buFont typeface="Arial"/>
              <a:buNone/>
            </a:pPr>
            <a:endParaRPr i="1"/>
          </a:p>
        </p:txBody>
      </p:sp>
      <p:sp>
        <p:nvSpPr>
          <p:cNvPr id="126" name="Google Shape;126;p26"/>
          <p:cNvSpPr txBox="1">
            <a:spLocks noGrp="1"/>
          </p:cNvSpPr>
          <p:nvPr>
            <p:ph type="body" idx="2"/>
          </p:nvPr>
        </p:nvSpPr>
        <p:spPr>
          <a:xfrm>
            <a:off x="3274550" y="1184665"/>
            <a:ext cx="2403600" cy="3201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350"/>
              <a:buFont typeface="Arial"/>
              <a:buNone/>
            </a:pPr>
            <a:endParaRPr/>
          </a:p>
          <a:p>
            <a:pPr marL="0" marR="0" lvl="0" indent="0" algn="l" rtl="0">
              <a:lnSpc>
                <a:spcPct val="115000"/>
              </a:lnSpc>
              <a:spcBef>
                <a:spcPts val="0"/>
              </a:spcBef>
              <a:spcAft>
                <a:spcPts val="0"/>
              </a:spcAft>
              <a:buClr>
                <a:schemeClr val="dk1"/>
              </a:buClr>
              <a:buSzPts val="350"/>
              <a:buFont typeface="Arial"/>
              <a:buNone/>
            </a:pPr>
            <a:r>
              <a:rPr lang="en" b="1"/>
              <a:t>List of influencers:</a:t>
            </a:r>
            <a:endParaRPr b="1"/>
          </a:p>
          <a:p>
            <a:pPr marL="0" marR="0" lvl="0" indent="0" algn="l" rtl="0">
              <a:lnSpc>
                <a:spcPct val="115000"/>
              </a:lnSpc>
              <a:spcBef>
                <a:spcPts val="0"/>
              </a:spcBef>
              <a:spcAft>
                <a:spcPts val="0"/>
              </a:spcAft>
              <a:buClr>
                <a:schemeClr val="dk1"/>
              </a:buClr>
              <a:buSzPts val="350"/>
              <a:buFont typeface="Arial"/>
              <a:buNone/>
            </a:pPr>
            <a:endParaRPr/>
          </a:p>
          <a:p>
            <a:pPr marL="0" marR="0" lvl="0" indent="0" algn="l" rtl="0">
              <a:lnSpc>
                <a:spcPct val="115000"/>
              </a:lnSpc>
              <a:spcBef>
                <a:spcPts val="0"/>
              </a:spcBef>
              <a:spcAft>
                <a:spcPts val="0"/>
              </a:spcAft>
              <a:buClr>
                <a:schemeClr val="dk1"/>
              </a:buClr>
              <a:buSzPts val="350"/>
              <a:buFont typeface="Arial"/>
              <a:buNone/>
            </a:pPr>
            <a:endParaRPr/>
          </a:p>
          <a:p>
            <a:pPr marL="0" marR="0" lvl="0" indent="0" algn="l" rtl="0">
              <a:lnSpc>
                <a:spcPct val="115000"/>
              </a:lnSpc>
              <a:spcBef>
                <a:spcPts val="0"/>
              </a:spcBef>
              <a:spcAft>
                <a:spcPts val="0"/>
              </a:spcAft>
              <a:buClr>
                <a:schemeClr val="dk1"/>
              </a:buClr>
              <a:buSzPts val="350"/>
              <a:buFont typeface="Arial"/>
              <a:buNone/>
            </a:pPr>
            <a:r>
              <a:rPr lang="en" b="1" i="1"/>
              <a:t>Adriene Mishler</a:t>
            </a:r>
            <a:endParaRPr b="1" i="1"/>
          </a:p>
          <a:p>
            <a:pPr marL="0" marR="0" lvl="0" indent="0" algn="l" rtl="0">
              <a:lnSpc>
                <a:spcPct val="115000"/>
              </a:lnSpc>
              <a:spcBef>
                <a:spcPts val="0"/>
              </a:spcBef>
              <a:spcAft>
                <a:spcPts val="0"/>
              </a:spcAft>
              <a:buClr>
                <a:schemeClr val="dk1"/>
              </a:buClr>
              <a:buSzPts val="350"/>
              <a:buFont typeface="Arial"/>
              <a:buNone/>
            </a:pPr>
            <a:r>
              <a:rPr lang="en" b="1" i="1"/>
              <a:t>Ally Love</a:t>
            </a:r>
            <a:endParaRPr b="1" i="1"/>
          </a:p>
          <a:p>
            <a:pPr marL="0" marR="0" lvl="0" indent="0" algn="l" rtl="0">
              <a:lnSpc>
                <a:spcPct val="115000"/>
              </a:lnSpc>
              <a:spcBef>
                <a:spcPts val="0"/>
              </a:spcBef>
              <a:spcAft>
                <a:spcPts val="0"/>
              </a:spcAft>
              <a:buClr>
                <a:schemeClr val="dk1"/>
              </a:buClr>
              <a:buSzPts val="350"/>
              <a:buFont typeface="Arial"/>
              <a:buNone/>
            </a:pPr>
            <a:r>
              <a:rPr lang="en" b="1" i="1"/>
              <a:t>Bad Bunny</a:t>
            </a:r>
            <a:endParaRPr b="1" i="1"/>
          </a:p>
          <a:p>
            <a:pPr marL="0" marR="0" lvl="0" indent="0" algn="l" rtl="0">
              <a:lnSpc>
                <a:spcPct val="115000"/>
              </a:lnSpc>
              <a:spcBef>
                <a:spcPts val="0"/>
              </a:spcBef>
              <a:spcAft>
                <a:spcPts val="0"/>
              </a:spcAft>
              <a:buClr>
                <a:schemeClr val="dk1"/>
              </a:buClr>
              <a:buSzPts val="350"/>
              <a:buFont typeface="Arial"/>
              <a:buNone/>
            </a:pPr>
            <a:r>
              <a:rPr lang="en" b="1" i="1"/>
              <a:t>Beyonce</a:t>
            </a:r>
            <a:endParaRPr b="1" i="1"/>
          </a:p>
          <a:p>
            <a:pPr marL="0" marR="0" lvl="0" indent="0" algn="l" rtl="0">
              <a:lnSpc>
                <a:spcPct val="115000"/>
              </a:lnSpc>
              <a:spcBef>
                <a:spcPts val="0"/>
              </a:spcBef>
              <a:spcAft>
                <a:spcPts val="0"/>
              </a:spcAft>
              <a:buClr>
                <a:schemeClr val="dk1"/>
              </a:buClr>
              <a:buSzPts val="350"/>
              <a:buFont typeface="Arial"/>
              <a:buNone/>
            </a:pPr>
            <a:r>
              <a:rPr lang="en" b="1" i="1"/>
              <a:t>BlackPink</a:t>
            </a:r>
            <a:endParaRPr b="1" i="1"/>
          </a:p>
          <a:p>
            <a:pPr marL="0" marR="0" lvl="0" indent="0" algn="l" rtl="0">
              <a:lnSpc>
                <a:spcPct val="115000"/>
              </a:lnSpc>
              <a:spcBef>
                <a:spcPts val="0"/>
              </a:spcBef>
              <a:spcAft>
                <a:spcPts val="0"/>
              </a:spcAft>
              <a:buClr>
                <a:schemeClr val="dk1"/>
              </a:buClr>
              <a:buSzPts val="350"/>
              <a:buFont typeface="Arial"/>
              <a:buNone/>
            </a:pPr>
            <a:r>
              <a:rPr lang="en" b="1" i="1"/>
              <a:t>Chinae Alexander</a:t>
            </a:r>
            <a:endParaRPr b="1" i="1"/>
          </a:p>
          <a:p>
            <a:pPr marL="0" marR="0" lvl="0" indent="0" algn="l" rtl="0">
              <a:lnSpc>
                <a:spcPct val="115000"/>
              </a:lnSpc>
              <a:spcBef>
                <a:spcPts val="0"/>
              </a:spcBef>
              <a:spcAft>
                <a:spcPts val="0"/>
              </a:spcAft>
              <a:buClr>
                <a:schemeClr val="dk1"/>
              </a:buClr>
              <a:buSzPts val="350"/>
              <a:buFont typeface="Arial"/>
              <a:buNone/>
            </a:pPr>
            <a:r>
              <a:rPr lang="en" b="1" i="1"/>
              <a:t>Jerry Lorenzo</a:t>
            </a:r>
            <a:endParaRPr b="1" i="1"/>
          </a:p>
        </p:txBody>
      </p:sp>
      <p:sp>
        <p:nvSpPr>
          <p:cNvPr id="127" name="Google Shape;127;p26"/>
          <p:cNvSpPr txBox="1">
            <a:spLocks noGrp="1"/>
          </p:cNvSpPr>
          <p:nvPr>
            <p:ph type="body" idx="3"/>
          </p:nvPr>
        </p:nvSpPr>
        <p:spPr>
          <a:xfrm>
            <a:off x="405375" y="1204825"/>
            <a:ext cx="2403600" cy="3201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50"/>
              <a:buFont typeface="Arial"/>
              <a:buNone/>
            </a:pPr>
            <a:r>
              <a:rPr lang="en"/>
              <a:t>Mr. Brooks Clemens gave us </a:t>
            </a:r>
            <a:r>
              <a:rPr lang="en" b="1"/>
              <a:t>a list of influencers who are sponsored by Adidas</a:t>
            </a:r>
            <a:r>
              <a:rPr lang="en"/>
              <a:t>.</a:t>
            </a:r>
            <a:endParaRPr/>
          </a:p>
          <a:p>
            <a:pPr marL="0" marR="0" lvl="0" indent="0" algn="l" rtl="0">
              <a:lnSpc>
                <a:spcPct val="115000"/>
              </a:lnSpc>
              <a:spcBef>
                <a:spcPts val="0"/>
              </a:spcBef>
              <a:spcAft>
                <a:spcPts val="0"/>
              </a:spcAft>
              <a:buClr>
                <a:srgbClr val="000000"/>
              </a:buClr>
              <a:buSzPts val="350"/>
              <a:buFont typeface="Arial"/>
              <a:buNone/>
            </a:pPr>
            <a:endParaRPr/>
          </a:p>
          <a:p>
            <a:pPr marL="0" marR="0" lvl="0" indent="0" algn="l" rtl="0">
              <a:lnSpc>
                <a:spcPct val="115000"/>
              </a:lnSpc>
              <a:spcBef>
                <a:spcPts val="0"/>
              </a:spcBef>
              <a:spcAft>
                <a:spcPts val="0"/>
              </a:spcAft>
              <a:buClr>
                <a:srgbClr val="000000"/>
              </a:buClr>
              <a:buSzPts val="350"/>
              <a:buFont typeface="Arial"/>
              <a:buNone/>
            </a:pPr>
            <a:r>
              <a:rPr lang="en"/>
              <a:t>Given the fact that not every influencer is being mentioned regularly on Reddit, we</a:t>
            </a:r>
            <a:r>
              <a:rPr lang="en" b="1"/>
              <a:t> picked 14 of them through research to avoid underfitting</a:t>
            </a:r>
            <a:r>
              <a:rPr lang="en"/>
              <a:t>. </a:t>
            </a:r>
            <a:endParaRPr/>
          </a:p>
        </p:txBody>
      </p:sp>
      <p:cxnSp>
        <p:nvCxnSpPr>
          <p:cNvPr id="128" name="Google Shape;128;p26"/>
          <p:cNvCxnSpPr/>
          <p:nvPr/>
        </p:nvCxnSpPr>
        <p:spPr>
          <a:xfrm>
            <a:off x="3364975" y="2445725"/>
            <a:ext cx="3979200" cy="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26"/>
          <p:cNvCxnSpPr/>
          <p:nvPr/>
        </p:nvCxnSpPr>
        <p:spPr>
          <a:xfrm>
            <a:off x="3364975" y="2701825"/>
            <a:ext cx="3979200" cy="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26"/>
          <p:cNvCxnSpPr/>
          <p:nvPr/>
        </p:nvCxnSpPr>
        <p:spPr>
          <a:xfrm>
            <a:off x="3364975" y="2939625"/>
            <a:ext cx="3979200" cy="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26"/>
          <p:cNvCxnSpPr/>
          <p:nvPr/>
        </p:nvCxnSpPr>
        <p:spPr>
          <a:xfrm>
            <a:off x="3364975" y="3195700"/>
            <a:ext cx="3979200" cy="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26"/>
          <p:cNvCxnSpPr/>
          <p:nvPr/>
        </p:nvCxnSpPr>
        <p:spPr>
          <a:xfrm>
            <a:off x="3364975" y="3439775"/>
            <a:ext cx="3979200" cy="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26"/>
          <p:cNvCxnSpPr/>
          <p:nvPr/>
        </p:nvCxnSpPr>
        <p:spPr>
          <a:xfrm>
            <a:off x="3364975" y="3693025"/>
            <a:ext cx="3979200" cy="0"/>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26"/>
          <p:cNvCxnSpPr/>
          <p:nvPr/>
        </p:nvCxnSpPr>
        <p:spPr>
          <a:xfrm>
            <a:off x="3364975" y="3937100"/>
            <a:ext cx="3979200" cy="0"/>
          </a:xfrm>
          <a:prstGeom prst="straightConnector1">
            <a:avLst/>
          </a:prstGeom>
          <a:noFill/>
          <a:ln w="9525" cap="flat" cmpd="sng">
            <a:solidFill>
              <a:schemeClr val="dk2"/>
            </a:solidFill>
            <a:prstDash val="solid"/>
            <a:round/>
            <a:headEnd type="none" w="med" len="med"/>
            <a:tailEnd type="none" w="med" len="med"/>
          </a:ln>
        </p:spPr>
      </p:cxnSp>
      <p:sp>
        <p:nvSpPr>
          <p:cNvPr id="135" name="Google Shape;135;p26"/>
          <p:cNvSpPr txBox="1"/>
          <p:nvPr/>
        </p:nvSpPr>
        <p:spPr>
          <a:xfrm>
            <a:off x="3309975" y="1513400"/>
            <a:ext cx="4180800" cy="25581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36" name="Google Shape;136;p26"/>
          <p:cNvPicPr preferRelativeResize="0"/>
          <p:nvPr/>
        </p:nvPicPr>
        <p:blipFill>
          <a:blip r:embed="rId3">
            <a:alphaModFix/>
          </a:blip>
          <a:stretch>
            <a:fillRect/>
          </a:stretch>
        </p:blipFill>
        <p:spPr>
          <a:xfrm>
            <a:off x="3073813" y="1017725"/>
            <a:ext cx="5343525" cy="4019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36"/>
                                        </p:tgtEl>
                                      </p:cBhvr>
                                    </p:animEffect>
                                    <p:set>
                                      <p:cBhvr>
                                        <p:cTn id="7" dur="1" fill="hold">
                                          <p:stCondLst>
                                            <p:cond delay="2000"/>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highlight>
                  <a:srgbClr val="FFC000"/>
                </a:highlight>
              </a:rPr>
              <a:t>About the Data</a:t>
            </a:r>
            <a:endParaRPr>
              <a:highlight>
                <a:srgbClr val="FFC000"/>
              </a:highlight>
            </a:endParaRPr>
          </a:p>
          <a:p>
            <a:pPr marL="0" marR="0" lvl="0" indent="0" algn="l" rtl="0">
              <a:lnSpc>
                <a:spcPct val="100000"/>
              </a:lnSpc>
              <a:spcBef>
                <a:spcPts val="0"/>
              </a:spcBef>
              <a:spcAft>
                <a:spcPts val="0"/>
              </a:spcAft>
              <a:buClr>
                <a:schemeClr val="dk1"/>
              </a:buClr>
              <a:buSzPts val="1100"/>
              <a:buFont typeface="Arial"/>
              <a:buNone/>
            </a:pPr>
            <a:endParaRPr>
              <a:highlight>
                <a:srgbClr val="FFC000"/>
              </a:highlight>
            </a:endParaRPr>
          </a:p>
          <a:p>
            <a:pPr marL="0" marR="0" lvl="0" indent="0" algn="l" rtl="0">
              <a:lnSpc>
                <a:spcPct val="100000"/>
              </a:lnSpc>
              <a:spcBef>
                <a:spcPts val="0"/>
              </a:spcBef>
              <a:spcAft>
                <a:spcPts val="0"/>
              </a:spcAft>
              <a:buClr>
                <a:schemeClr val="dk1"/>
              </a:buClr>
              <a:buSzPts val="700"/>
              <a:buFont typeface="Arial"/>
              <a:buNone/>
            </a:pPr>
            <a:endParaRPr>
              <a:highlight>
                <a:srgbClr val="FFC000"/>
              </a:highlight>
            </a:endParaRPr>
          </a:p>
        </p:txBody>
      </p:sp>
      <p:sp>
        <p:nvSpPr>
          <p:cNvPr id="142" name="Google Shape;142;p27"/>
          <p:cNvSpPr txBox="1">
            <a:spLocks noGrp="1"/>
          </p:cNvSpPr>
          <p:nvPr>
            <p:ph type="body" idx="1"/>
          </p:nvPr>
        </p:nvSpPr>
        <p:spPr>
          <a:xfrm>
            <a:off x="311697" y="1204825"/>
            <a:ext cx="7820400" cy="3201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1600"/>
              </a:spcBef>
              <a:spcAft>
                <a:spcPts val="0"/>
              </a:spcAft>
              <a:buSzPts val="1800"/>
              <a:buChar char="●"/>
            </a:pPr>
            <a:r>
              <a:rPr lang="en" sz="1800"/>
              <a:t>Types of data collected : </a:t>
            </a:r>
            <a:r>
              <a:rPr lang="en" sz="1800" b="1" i="1"/>
              <a:t>user information</a:t>
            </a:r>
            <a:r>
              <a:rPr lang="en" sz="1800" b="1"/>
              <a:t>, </a:t>
            </a:r>
            <a:r>
              <a:rPr lang="en" sz="1800" b="1" i="1"/>
              <a:t>text data</a:t>
            </a:r>
            <a:r>
              <a:rPr lang="en" sz="1800" b="1"/>
              <a:t>, </a:t>
            </a:r>
            <a:r>
              <a:rPr lang="en" sz="1800" b="1" i="1"/>
              <a:t>image data</a:t>
            </a:r>
            <a:endParaRPr sz="1800" b="1" i="1"/>
          </a:p>
          <a:p>
            <a:pPr marL="457200" marR="0" lvl="0" indent="-342900" algn="l" rtl="0">
              <a:lnSpc>
                <a:spcPct val="115000"/>
              </a:lnSpc>
              <a:spcBef>
                <a:spcPts val="0"/>
              </a:spcBef>
              <a:spcAft>
                <a:spcPts val="0"/>
              </a:spcAft>
              <a:buSzPts val="1800"/>
              <a:buChar char="●"/>
            </a:pPr>
            <a:r>
              <a:rPr lang="en" sz="1800"/>
              <a:t>Total posts collected :35000+, which are summed to </a:t>
            </a:r>
            <a:r>
              <a:rPr lang="en" sz="1800" b="1"/>
              <a:t>22M words</a:t>
            </a:r>
            <a:endParaRPr sz="1800" b="1"/>
          </a:p>
          <a:p>
            <a:pPr marL="457200" marR="0" lvl="0" indent="-342900" algn="l" rtl="0">
              <a:lnSpc>
                <a:spcPct val="115000"/>
              </a:lnSpc>
              <a:spcBef>
                <a:spcPts val="0"/>
              </a:spcBef>
              <a:spcAft>
                <a:spcPts val="0"/>
              </a:spcAft>
              <a:buSzPts val="1800"/>
              <a:buChar char="●"/>
            </a:pPr>
            <a:r>
              <a:rPr lang="en" sz="1800"/>
              <a:t>Unique users : </a:t>
            </a:r>
            <a:r>
              <a:rPr lang="en" sz="1800" b="1"/>
              <a:t>8384</a:t>
            </a:r>
            <a:endParaRPr sz="1800" b="1"/>
          </a:p>
          <a:p>
            <a:pPr marL="457200" marR="0" lvl="0" indent="-342900" algn="l" rtl="0">
              <a:lnSpc>
                <a:spcPct val="115000"/>
              </a:lnSpc>
              <a:spcBef>
                <a:spcPts val="0"/>
              </a:spcBef>
              <a:spcAft>
                <a:spcPts val="0"/>
              </a:spcAft>
              <a:buSzPts val="1800"/>
              <a:buChar char="●"/>
            </a:pPr>
            <a:r>
              <a:rPr lang="en" sz="1800"/>
              <a:t>Data was collected from their respective subreddit and based on </a:t>
            </a:r>
            <a:r>
              <a:rPr lang="en" sz="1800" b="1"/>
              <a:t>keyword search</a:t>
            </a:r>
            <a:r>
              <a:rPr lang="en" sz="1800"/>
              <a:t>.</a:t>
            </a:r>
            <a:endParaRPr sz="1800"/>
          </a:p>
        </p:txBody>
      </p:sp>
      <p:graphicFrame>
        <p:nvGraphicFramePr>
          <p:cNvPr id="143" name="Google Shape;143;p27"/>
          <p:cNvGraphicFramePr/>
          <p:nvPr/>
        </p:nvGraphicFramePr>
        <p:xfrm>
          <a:off x="142100" y="3220350"/>
          <a:ext cx="3000000" cy="3000000"/>
        </p:xfrm>
        <a:graphic>
          <a:graphicData uri="http://schemas.openxmlformats.org/drawingml/2006/table">
            <a:tbl>
              <a:tblPr>
                <a:noFill/>
                <a:tableStyleId>{21255AF9-62B1-4C08-AD5C-5A9BD1352B8D}</a:tableStyleId>
              </a:tblPr>
              <a:tblGrid>
                <a:gridCol w="1107075">
                  <a:extLst>
                    <a:ext uri="{9D8B030D-6E8A-4147-A177-3AD203B41FA5}">
                      <a16:colId xmlns:a16="http://schemas.microsoft.com/office/drawing/2014/main" val="20000"/>
                    </a:ext>
                  </a:extLst>
                </a:gridCol>
                <a:gridCol w="1107075">
                  <a:extLst>
                    <a:ext uri="{9D8B030D-6E8A-4147-A177-3AD203B41FA5}">
                      <a16:colId xmlns:a16="http://schemas.microsoft.com/office/drawing/2014/main" val="20001"/>
                    </a:ext>
                  </a:extLst>
                </a:gridCol>
                <a:gridCol w="1107075">
                  <a:extLst>
                    <a:ext uri="{9D8B030D-6E8A-4147-A177-3AD203B41FA5}">
                      <a16:colId xmlns:a16="http://schemas.microsoft.com/office/drawing/2014/main" val="20002"/>
                    </a:ext>
                  </a:extLst>
                </a:gridCol>
                <a:gridCol w="1107075">
                  <a:extLst>
                    <a:ext uri="{9D8B030D-6E8A-4147-A177-3AD203B41FA5}">
                      <a16:colId xmlns:a16="http://schemas.microsoft.com/office/drawing/2014/main" val="20003"/>
                    </a:ext>
                  </a:extLst>
                </a:gridCol>
                <a:gridCol w="1107075">
                  <a:extLst>
                    <a:ext uri="{9D8B030D-6E8A-4147-A177-3AD203B41FA5}">
                      <a16:colId xmlns:a16="http://schemas.microsoft.com/office/drawing/2014/main" val="20004"/>
                    </a:ext>
                  </a:extLst>
                </a:gridCol>
                <a:gridCol w="1107075">
                  <a:extLst>
                    <a:ext uri="{9D8B030D-6E8A-4147-A177-3AD203B41FA5}">
                      <a16:colId xmlns:a16="http://schemas.microsoft.com/office/drawing/2014/main" val="20005"/>
                    </a:ext>
                  </a:extLst>
                </a:gridCol>
                <a:gridCol w="1107075">
                  <a:extLst>
                    <a:ext uri="{9D8B030D-6E8A-4147-A177-3AD203B41FA5}">
                      <a16:colId xmlns:a16="http://schemas.microsoft.com/office/drawing/2014/main" val="20006"/>
                    </a:ext>
                  </a:extLst>
                </a:gridCol>
                <a:gridCol w="1107075">
                  <a:extLst>
                    <a:ext uri="{9D8B030D-6E8A-4147-A177-3AD203B41FA5}">
                      <a16:colId xmlns:a16="http://schemas.microsoft.com/office/drawing/2014/main" val="20007"/>
                    </a:ext>
                  </a:extLst>
                </a:gridCol>
              </a:tblGrid>
              <a:tr h="609575">
                <a:tc>
                  <a:txBody>
                    <a:bodyPr/>
                    <a:lstStyle/>
                    <a:p>
                      <a:pPr marL="0" lvl="0" indent="0" algn="l" rtl="0">
                        <a:spcBef>
                          <a:spcPts val="0"/>
                        </a:spcBef>
                        <a:spcAft>
                          <a:spcPts val="0"/>
                        </a:spcAft>
                        <a:buNone/>
                      </a:pPr>
                      <a:r>
                        <a:rPr lang="en" sz="1350" b="1"/>
                        <a:t>Influencer</a:t>
                      </a:r>
                      <a:endParaRPr sz="135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50" b="1"/>
                        <a:t>MsgID</a:t>
                      </a:r>
                      <a:endParaRPr sz="135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50" b="1"/>
                        <a:t>Timestamp</a:t>
                      </a:r>
                      <a:endParaRPr sz="135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50" b="1"/>
                        <a:t>Author</a:t>
                      </a:r>
                      <a:endParaRPr sz="135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50" b="1"/>
                        <a:t>ThreadID</a:t>
                      </a:r>
                      <a:endParaRPr sz="135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50" b="1"/>
                        <a:t>ThreadTitle</a:t>
                      </a:r>
                      <a:endParaRPr sz="135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50" b="1"/>
                        <a:t>MsgBody</a:t>
                      </a:r>
                      <a:endParaRPr sz="135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50" b="1"/>
                        <a:t>ReplyTo</a:t>
                      </a:r>
                      <a:endParaRPr sz="135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5725">
                <a:tc>
                  <a:txBody>
                    <a:bodyPr/>
                    <a:lstStyle/>
                    <a:p>
                      <a:pPr marL="0" lvl="0" indent="0" algn="l" rtl="0">
                        <a:spcBef>
                          <a:spcPts val="0"/>
                        </a:spcBef>
                        <a:spcAft>
                          <a:spcPts val="0"/>
                        </a:spcAft>
                        <a:buNone/>
                      </a:pPr>
                      <a:r>
                        <a:rPr lang="en" sz="1200" i="1">
                          <a:latin typeface="Calibri"/>
                          <a:ea typeface="Calibri"/>
                          <a:cs typeface="Calibri"/>
                          <a:sym typeface="Calibri"/>
                        </a:rPr>
                        <a:t>NinjasHyper</a:t>
                      </a:r>
                      <a:endParaRPr sz="1200" i="1">
                        <a:latin typeface="Calibri"/>
                        <a:ea typeface="Calibri"/>
                        <a:cs typeface="Calibri"/>
                        <a:sym typeface="Calibri"/>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i="1">
                          <a:latin typeface="Calibri"/>
                          <a:ea typeface="Calibri"/>
                          <a:cs typeface="Calibri"/>
                          <a:sym typeface="Calibri"/>
                        </a:rPr>
                        <a:t>‘gnqnhbb’</a:t>
                      </a:r>
                      <a:endParaRPr sz="1200" i="1">
                        <a:latin typeface="Calibri"/>
                        <a:ea typeface="Calibri"/>
                        <a:cs typeface="Calibri"/>
                        <a:sym typeface="Calibri"/>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i="1">
                          <a:latin typeface="Calibri"/>
                          <a:ea typeface="Calibri"/>
                          <a:cs typeface="Calibri"/>
                          <a:sym typeface="Calibri"/>
                        </a:rPr>
                        <a:t>‘2021-02-17’</a:t>
                      </a:r>
                      <a:endParaRPr sz="1200" i="1">
                        <a:latin typeface="Calibri"/>
                        <a:ea typeface="Calibri"/>
                        <a:cs typeface="Calibri"/>
                        <a:sym typeface="Calibri"/>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i="1">
                          <a:latin typeface="Calibri"/>
                          <a:ea typeface="Calibri"/>
                          <a:cs typeface="Calibri"/>
                          <a:sym typeface="Calibri"/>
                        </a:rPr>
                        <a:t>‘KidCaker’</a:t>
                      </a:r>
                      <a:endParaRPr sz="1200" i="1">
                        <a:latin typeface="Calibri"/>
                        <a:ea typeface="Calibri"/>
                        <a:cs typeface="Calibri"/>
                        <a:sym typeface="Calibri"/>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i="1">
                          <a:latin typeface="Calibri"/>
                          <a:ea typeface="Calibri"/>
                          <a:cs typeface="Calibri"/>
                          <a:sym typeface="Calibri"/>
                        </a:rPr>
                        <a:t>‘co3y25’</a:t>
                      </a:r>
                      <a:endParaRPr sz="1200" i="1">
                        <a:latin typeface="Calibri"/>
                        <a:ea typeface="Calibri"/>
                        <a:cs typeface="Calibri"/>
                        <a:sym typeface="Calibri"/>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i="1">
                          <a:solidFill>
                            <a:schemeClr val="dk1"/>
                          </a:solidFill>
                          <a:latin typeface="Calibri"/>
                          <a:ea typeface="Calibri"/>
                          <a:cs typeface="Calibri"/>
                          <a:sym typeface="Calibri"/>
                        </a:rPr>
                        <a:t>‘Stunning!...’</a:t>
                      </a:r>
                      <a:endParaRPr sz="1200" i="1">
                        <a:latin typeface="Calibri"/>
                        <a:ea typeface="Calibri"/>
                        <a:cs typeface="Calibri"/>
                        <a:sym typeface="Calibri"/>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i="1">
                          <a:latin typeface="Calibri"/>
                          <a:ea typeface="Calibri"/>
                          <a:cs typeface="Calibri"/>
                          <a:sym typeface="Calibri"/>
                        </a:rPr>
                        <a:t>‘Epic! He…’</a:t>
                      </a:r>
                      <a:endParaRPr sz="1200" i="1">
                        <a:latin typeface="Calibri"/>
                        <a:ea typeface="Calibri"/>
                        <a:cs typeface="Calibri"/>
                        <a:sym typeface="Calibri"/>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i="1">
                          <a:latin typeface="Calibri"/>
                          <a:ea typeface="Calibri"/>
                          <a:cs typeface="Calibri"/>
                          <a:sym typeface="Calibri"/>
                        </a:rPr>
                        <a:t>‘gnkvpte’</a:t>
                      </a:r>
                      <a:endParaRPr sz="1200" i="1">
                        <a:latin typeface="Calibri"/>
                        <a:ea typeface="Calibri"/>
                        <a:cs typeface="Calibri"/>
                        <a:sym typeface="Calibri"/>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725">
                <a:tc>
                  <a:txBody>
                    <a:bodyPr/>
                    <a:lstStyle/>
                    <a:p>
                      <a:pPr marL="0" lvl="0" indent="0" algn="l" rtl="0">
                        <a:spcBef>
                          <a:spcPts val="0"/>
                        </a:spcBef>
                        <a:spcAft>
                          <a:spcPts val="0"/>
                        </a:spcAft>
                        <a:buNone/>
                      </a:pPr>
                      <a:r>
                        <a:rPr lang="en" sz="1200"/>
                        <a:t>...</a:t>
                      </a:r>
                      <a:endParaRPr sz="12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t>...</a:t>
                      </a:r>
                      <a:endParaRPr sz="12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t>...</a:t>
                      </a:r>
                      <a:endParaRPr sz="12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t>...</a:t>
                      </a:r>
                      <a:endParaRPr sz="12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t>...</a:t>
                      </a:r>
                      <a:endParaRPr sz="12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rPr>
                        <a:t>...</a:t>
                      </a:r>
                      <a:endParaRPr sz="1200">
                        <a:solidFill>
                          <a:schemeClr val="dk1"/>
                        </a:solidFill>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t>...</a:t>
                      </a:r>
                      <a:endParaRPr sz="12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t>...</a:t>
                      </a:r>
                      <a:endParaRPr sz="12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1891</Words>
  <Application>Microsoft Office PowerPoint</Application>
  <PresentationFormat>On-screen Show (16:9)</PresentationFormat>
  <Paragraphs>327</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Roboto Medium</vt:lpstr>
      <vt:lpstr>Roboto Thin</vt:lpstr>
      <vt:lpstr>Roboto</vt:lpstr>
      <vt:lpstr>Calibri</vt:lpstr>
      <vt:lpstr>Georgia</vt:lpstr>
      <vt:lpstr>Courier New</vt:lpstr>
      <vt:lpstr>Arial</vt:lpstr>
      <vt:lpstr>ASU Template</vt:lpstr>
      <vt:lpstr>Investigating Celebrity Endorsements:  A Data-Driven Exploration</vt:lpstr>
      <vt:lpstr>Agenda</vt:lpstr>
      <vt:lpstr>Business Motivation</vt:lpstr>
      <vt:lpstr>What we started with?  A social news aggregation, web content rating, and discussion website </vt:lpstr>
      <vt:lpstr>Why Reddit？  </vt:lpstr>
      <vt:lpstr>Reddit</vt:lpstr>
      <vt:lpstr>What is a subreddit?</vt:lpstr>
      <vt:lpstr>The influencers we started with:</vt:lpstr>
      <vt:lpstr>About the Data  </vt:lpstr>
      <vt:lpstr>Collected Data</vt:lpstr>
      <vt:lpstr>How do we bring the machine learning into the business decisions?</vt:lpstr>
      <vt:lpstr>Model Design and Training</vt:lpstr>
      <vt:lpstr>Embedding  </vt:lpstr>
      <vt:lpstr>Text Analytics</vt:lpstr>
      <vt:lpstr>Word2vec</vt:lpstr>
      <vt:lpstr>Word2vec</vt:lpstr>
      <vt:lpstr>Word2vec</vt:lpstr>
      <vt:lpstr>TF-IDF</vt:lpstr>
      <vt:lpstr>How the modeling works</vt:lpstr>
      <vt:lpstr>Social Network Analysis (SNA)</vt:lpstr>
      <vt:lpstr>Basic Decision Modeling</vt:lpstr>
      <vt:lpstr>SNA with node2vec</vt:lpstr>
      <vt:lpstr>SNA with node2vec</vt:lpstr>
      <vt:lpstr>SNA with node2vec</vt:lpstr>
      <vt:lpstr>SNA with node2vec</vt:lpstr>
      <vt:lpstr>SNA with node2vec</vt:lpstr>
      <vt:lpstr>SNA with node2vec</vt:lpstr>
      <vt:lpstr>Data is Biased on Reddit</vt:lpstr>
      <vt:lpstr>Potential Future Work of Text Mining</vt:lpstr>
      <vt:lpstr>Potential Future Work of Text Mining</vt:lpstr>
      <vt:lpstr>Possibilities on Analyzing Instagram Stories</vt:lpstr>
      <vt:lpstr>What are instagram Stories?</vt:lpstr>
      <vt:lpstr>Business Value</vt:lpstr>
      <vt:lpstr>Problems to Solve</vt:lpstr>
      <vt:lpstr>Getting Instagram Stories</vt:lpstr>
      <vt:lpstr>Analyzing photos with Google NIMA </vt:lpstr>
      <vt:lpstr>Clustering Stories by Style</vt:lpstr>
      <vt:lpstr>Clustering Stories by Style</vt:lpstr>
      <vt:lpstr>Limitations on Getting Instagram Stories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Celebrity Endorsements:  A Data-Driven Exploration</dc:title>
  <cp:lastModifiedBy>Jinhang Jiang</cp:lastModifiedBy>
  <cp:revision>1</cp:revision>
  <dcterms:modified xsi:type="dcterms:W3CDTF">2021-04-16T23:05:26Z</dcterms:modified>
</cp:coreProperties>
</file>